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302" r:id="rId3"/>
    <p:sldId id="258" r:id="rId4"/>
    <p:sldId id="286" r:id="rId5"/>
    <p:sldId id="321" r:id="rId6"/>
    <p:sldId id="330" r:id="rId7"/>
    <p:sldId id="331" r:id="rId8"/>
    <p:sldId id="323" r:id="rId9"/>
    <p:sldId id="332" r:id="rId10"/>
    <p:sldId id="288" r:id="rId11"/>
    <p:sldId id="325" r:id="rId12"/>
    <p:sldId id="328" r:id="rId13"/>
    <p:sldId id="289" r:id="rId14"/>
    <p:sldId id="326" r:id="rId15"/>
    <p:sldId id="322" r:id="rId16"/>
    <p:sldId id="327" r:id="rId17"/>
    <p:sldId id="318"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6581" autoAdjust="0"/>
  </p:normalViewPr>
  <p:slideViewPr>
    <p:cSldViewPr snapToGrid="0" snapToObjects="1">
      <p:cViewPr varScale="1">
        <p:scale>
          <a:sx n="86" d="100"/>
          <a:sy n="86" d="100"/>
        </p:scale>
        <p:origin x="422"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191923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a:p>
        </p:txBody>
      </p:sp>
    </p:spTree>
    <p:extLst>
      <p:ext uri="{BB962C8B-B14F-4D97-AF65-F5344CB8AC3E}">
        <p14:creationId xmlns:p14="http://schemas.microsoft.com/office/powerpoint/2010/main" val="222874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301419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students should follow each of these stages on their handout and complete the relevant tasks throughout the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0204-E1BA-474A-A494-A9CC9E9873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89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a:p>
        </p:txBody>
      </p:sp>
    </p:spTree>
    <p:extLst>
      <p:ext uri="{BB962C8B-B14F-4D97-AF65-F5344CB8AC3E}">
        <p14:creationId xmlns:p14="http://schemas.microsoft.com/office/powerpoint/2010/main" val="399974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16</a:t>
            </a:fld>
            <a:endParaRPr lang="en-US"/>
          </a:p>
        </p:txBody>
      </p:sp>
    </p:spTree>
    <p:extLst>
      <p:ext uri="{BB962C8B-B14F-4D97-AF65-F5344CB8AC3E}">
        <p14:creationId xmlns:p14="http://schemas.microsoft.com/office/powerpoint/2010/main" val="399270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17</a:t>
            </a:fld>
            <a:endParaRPr lang="en-US"/>
          </a:p>
        </p:txBody>
      </p:sp>
    </p:spTree>
    <p:extLst>
      <p:ext uri="{BB962C8B-B14F-4D97-AF65-F5344CB8AC3E}">
        <p14:creationId xmlns:p14="http://schemas.microsoft.com/office/powerpoint/2010/main" val="387831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178776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381325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217926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a:p>
        </p:txBody>
      </p:sp>
    </p:spTree>
    <p:extLst>
      <p:ext uri="{BB962C8B-B14F-4D97-AF65-F5344CB8AC3E}">
        <p14:creationId xmlns:p14="http://schemas.microsoft.com/office/powerpoint/2010/main" val="391473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a:p>
        </p:txBody>
      </p:sp>
    </p:spTree>
    <p:extLst>
      <p:ext uri="{BB962C8B-B14F-4D97-AF65-F5344CB8AC3E}">
        <p14:creationId xmlns:p14="http://schemas.microsoft.com/office/powerpoint/2010/main" val="243445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a:p>
        </p:txBody>
      </p:sp>
    </p:spTree>
    <p:extLst>
      <p:ext uri="{BB962C8B-B14F-4D97-AF65-F5344CB8AC3E}">
        <p14:creationId xmlns:p14="http://schemas.microsoft.com/office/powerpoint/2010/main" val="181105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144804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372896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5448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45697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511270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9279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21375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23291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3141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51973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2028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07845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190956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3386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75658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216871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www.ucas.com/advisers/which-for-teachers/help-your-students-get-into-uni/work-experience-getting-onto-degree-cours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www.england.nhs.uk/6cs/wp-content/uploads/sites/25/2015/03/introducing-the-6c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gov.uk/government/publications/the-nhs-constitution-for-england"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hyperlink" Target="https://www.futurelearn.com/courses/preparing-for-un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coursera.org/" TargetMode="External"/><Relationship Id="rId5" Type="http://schemas.openxmlformats.org/officeDocument/2006/relationships/hyperlink" Target="http://www.udemy.com/" TargetMode="External"/><Relationship Id="rId4" Type="http://schemas.openxmlformats.org/officeDocument/2006/relationships/hyperlink" Target="http://www.open.edu/openlear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healthcareers.nhs.uk/explore-roles/ambulance-service-team/roles-ambulance-service/paramedic" TargetMode="External"/><Relationship Id="rId3" Type="http://schemas.openxmlformats.org/officeDocument/2006/relationships/image" Target="../media/image3.png"/><Relationship Id="rId7" Type="http://schemas.openxmlformats.org/officeDocument/2006/relationships/hyperlink" Target="https://www.healthcareers.nhs.uk/explore-roles/allied-health-professionals/roles-allied-health-professions/podiatris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healthcareers.nhs.uk/explore-roles/allied-health-professionals/roles-allied-health-professions/physiotherapist" TargetMode="External"/><Relationship Id="rId5" Type="http://schemas.openxmlformats.org/officeDocument/2006/relationships/hyperlink" Target="https://www.healthcareers.nhs.uk/explore-roles/allied-health-professionals/roles-allied-health-professions/operating-department-practitioner" TargetMode="External"/><Relationship Id="rId10" Type="http://schemas.openxmlformats.org/officeDocument/2006/relationships/image" Target="../media/image10.jpeg"/><Relationship Id="rId4" Type="http://schemas.openxmlformats.org/officeDocument/2006/relationships/hyperlink" Target="https://www.healthcareers.nhs.uk/explore-roles/allied-health-professionals/roles-allied-health-professions/occupational-therapist" TargetMode="External"/><Relationship Id="rId9" Type="http://schemas.openxmlformats.org/officeDocument/2006/relationships/hyperlink" Target="https://www.healthcareers.nhs.uk/explore-roles/allied-health-professionals/roles-allied-health-professions/prosthetistorthot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hee.nhs.uk/our-work/allied-health-profess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england.nhs.uk/ahp/ro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england.nhs.uk/ahp/ro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iseethedifference.co.uk/the-recent-bursary-for-health-courses-explained/"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Your Place is the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which is being run by neaco in schools and colleges in East Anglia. Information about how your personal information will be used by us in connection with the administration of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Please contact info@takeyourplace.ac.uk if you have any questions about how we use your data.</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7995"/>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10587"/>
            <a:ext cx="6743260" cy="3868643"/>
          </a:xfrm>
          <a:prstGeom prst="rect">
            <a:avLst/>
          </a:prstGeom>
        </p:spPr>
      </p:pic>
      <p:sp>
        <p:nvSpPr>
          <p:cNvPr id="9" name="TextBox 8"/>
          <p:cNvSpPr txBox="1"/>
          <p:nvPr/>
        </p:nvSpPr>
        <p:spPr>
          <a:xfrm>
            <a:off x="361042" y="1421330"/>
            <a:ext cx="11830959" cy="5632311"/>
          </a:xfrm>
          <a:prstGeom prst="rect">
            <a:avLst/>
          </a:prstGeom>
          <a:noFill/>
        </p:spPr>
        <p:txBody>
          <a:bodyPr wrap="square" rtlCol="0" anchor="t">
            <a:spAutoFit/>
          </a:bodyPr>
          <a:lstStyle/>
          <a:p>
            <a:r>
              <a:rPr lang="en-US" dirty="0">
                <a:solidFill>
                  <a:schemeClr val="bg1"/>
                </a:solidFill>
                <a:latin typeface="Raleway" panose="020B0503030101060003" pitchFamily="34" charset="0"/>
              </a:rPr>
              <a:t>From </a:t>
            </a:r>
            <a:r>
              <a:rPr lang="en-US" dirty="0">
                <a:solidFill>
                  <a:srgbClr val="06B2A9"/>
                </a:solidFill>
                <a:latin typeface="Raleway" panose="020B0503030101060003" pitchFamily="34" charset="0"/>
                <a:hlinkClick r:id="rId4">
                  <a:extLst>
                    <a:ext uri="{A12FA001-AC4F-418D-AE19-62706E023703}">
                      <ahyp:hlinkClr xmlns:ahyp="http://schemas.microsoft.com/office/drawing/2018/hyperlinkcolor" val="tx"/>
                    </a:ext>
                  </a:extLst>
                </a:hlinkClick>
              </a:rPr>
              <a:t>https://www.ucas.com/advisers/which-for-teachers/help-your-students-get-into-uni/work-experience-getting-onto-degree-courses</a:t>
            </a:r>
            <a:r>
              <a:rPr lang="en-US" dirty="0">
                <a:solidFill>
                  <a:srgbClr val="06B2A9"/>
                </a:solidFill>
                <a:latin typeface="Raleway" panose="020B0503030101060003" pitchFamily="34" charset="0"/>
              </a:rPr>
              <a:t> </a:t>
            </a:r>
          </a:p>
          <a:p>
            <a:endParaRPr lang="en-US"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It is important that students use their work experience as a means of checking that a caring-related job is right for them, so reflect on this before submitting an application.</a:t>
            </a:r>
          </a:p>
          <a:p>
            <a:r>
              <a:rPr lang="en-US" dirty="0">
                <a:solidFill>
                  <a:schemeClr val="bg1"/>
                </a:solidFill>
                <a:latin typeface="Raleway" panose="020B0503030101060003" pitchFamily="34" charset="0"/>
              </a:rPr>
              <a:t>In addition, applicants have to demonstrate that they share the values and </a:t>
            </a:r>
            <a:r>
              <a:rPr lang="en-US" dirty="0" err="1">
                <a:solidFill>
                  <a:schemeClr val="bg1"/>
                </a:solidFill>
                <a:latin typeface="Raleway" panose="020B0503030101060003" pitchFamily="34" charset="0"/>
              </a:rPr>
              <a:t>behaviours</a:t>
            </a:r>
            <a:r>
              <a:rPr lang="en-US" dirty="0">
                <a:solidFill>
                  <a:schemeClr val="bg1"/>
                </a:solidFill>
                <a:latin typeface="Raleway" panose="020B0503030101060003" pitchFamily="34" charset="0"/>
              </a:rPr>
              <a:t> of the NHS Constitution. Work experience is the best way to provide evidence of these values for a UCAS application.</a:t>
            </a:r>
          </a:p>
          <a:p>
            <a:r>
              <a:rPr lang="en-US" dirty="0">
                <a:solidFill>
                  <a:schemeClr val="bg1"/>
                </a:solidFill>
                <a:latin typeface="Raleway" panose="020B0503030101060003" pitchFamily="34" charset="0"/>
              </a:rPr>
              <a:t>NHS Trusts offer a limited number of placements in their local hospitals (search individual NHS Trust websites for these) – but they stress that this experience does not involve giving direct patient care.</a:t>
            </a:r>
          </a:p>
          <a:p>
            <a:r>
              <a:rPr lang="en-US" dirty="0">
                <a:solidFill>
                  <a:schemeClr val="bg1"/>
                </a:solidFill>
                <a:latin typeface="Raleway" panose="020B0503030101060003" pitchFamily="34" charset="0"/>
              </a:rPr>
              <a:t>Remember that there are many settings where you can get general care experience or develop communication skills, all of which will be useful to you. Think about placements at:   </a:t>
            </a:r>
          </a:p>
          <a:p>
            <a:pPr marL="285750" indent="-285750">
              <a:buFont typeface="Arial" panose="020B0604020202020204" pitchFamily="34" charset="0"/>
              <a:buChar char="•"/>
            </a:pPr>
            <a:endParaRPr lang="en-US" dirty="0">
              <a:solidFill>
                <a:schemeClr val="bg1"/>
              </a:solidFill>
              <a:latin typeface="Raleway" panose="020B0503030101060003" pitchFamily="34" charset="0"/>
            </a:endParaRPr>
          </a:p>
          <a:p>
            <a:pPr marL="285750" indent="-285750">
              <a:buFont typeface="Arial" panose="020B0604020202020204" pitchFamily="34" charset="0"/>
              <a:buChar char="•"/>
            </a:pPr>
            <a:r>
              <a:rPr lang="en-US" dirty="0">
                <a:solidFill>
                  <a:schemeClr val="bg1"/>
                </a:solidFill>
                <a:latin typeface="Raleway" panose="020B0503030101060003" pitchFamily="34" charset="0"/>
              </a:rPr>
              <a:t>Nursing or residential homes</a:t>
            </a:r>
          </a:p>
          <a:p>
            <a:pPr marL="285750" indent="-285750">
              <a:buFont typeface="Arial" panose="020B0604020202020204" pitchFamily="34" charset="0"/>
              <a:buChar char="•"/>
            </a:pPr>
            <a:r>
              <a:rPr lang="en-US" dirty="0">
                <a:solidFill>
                  <a:schemeClr val="bg1"/>
                </a:solidFill>
                <a:latin typeface="Raleway" panose="020B0503030101060003" pitchFamily="34" charset="0"/>
              </a:rPr>
              <a:t>Schools</a:t>
            </a:r>
          </a:p>
          <a:p>
            <a:pPr marL="285750" indent="-285750">
              <a:buFont typeface="Arial" panose="020B0604020202020204" pitchFamily="34" charset="0"/>
              <a:buChar char="•"/>
            </a:pPr>
            <a:r>
              <a:rPr lang="en-US" dirty="0">
                <a:solidFill>
                  <a:schemeClr val="bg1"/>
                </a:solidFill>
                <a:latin typeface="Raleway" panose="020B0503030101060003" pitchFamily="34" charset="0"/>
              </a:rPr>
              <a:t>Mental health units</a:t>
            </a:r>
          </a:p>
          <a:p>
            <a:pPr marL="285750" indent="-285750">
              <a:buFont typeface="Arial" panose="020B0604020202020204" pitchFamily="34" charset="0"/>
              <a:buChar char="•"/>
            </a:pPr>
            <a:r>
              <a:rPr lang="en-US" dirty="0">
                <a:solidFill>
                  <a:schemeClr val="bg1"/>
                </a:solidFill>
                <a:latin typeface="Raleway" panose="020B0503030101060003" pitchFamily="34" charset="0"/>
              </a:rPr>
              <a:t>Charities that help people with physical or learning disabilities</a:t>
            </a:r>
          </a:p>
          <a:p>
            <a:pPr marL="285750" indent="-285750">
              <a:buFont typeface="Arial" panose="020B0604020202020204" pitchFamily="34" charset="0"/>
              <a:buChar char="•"/>
            </a:pPr>
            <a:r>
              <a:rPr lang="en-US" dirty="0">
                <a:solidFill>
                  <a:schemeClr val="bg1"/>
                </a:solidFill>
                <a:latin typeface="Raleway" panose="020B0503030101060003" pitchFamily="34" charset="0"/>
              </a:rPr>
              <a:t>Homeless shelters</a:t>
            </a:r>
          </a:p>
          <a:p>
            <a:pPr marL="285750" indent="-285750">
              <a:buFont typeface="Arial" panose="020B0604020202020204" pitchFamily="34" charset="0"/>
              <a:buChar char="•"/>
            </a:pPr>
            <a:r>
              <a:rPr lang="en-US" dirty="0">
                <a:solidFill>
                  <a:schemeClr val="bg1"/>
                </a:solidFill>
                <a:latin typeface="Raleway" panose="020B0503030101060003" pitchFamily="34" charset="0"/>
              </a:rPr>
              <a:t>Hospices</a:t>
            </a:r>
          </a:p>
          <a:p>
            <a:pPr marL="285750" indent="-285750">
              <a:buFont typeface="Arial" panose="020B0604020202020204" pitchFamily="34" charset="0"/>
              <a:buChar char="•"/>
            </a:pPr>
            <a:endParaRPr lang="en-US"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Make notes as you go to refer back to later, and think about </a:t>
            </a:r>
            <a:r>
              <a:rPr lang="en-US" u="sng" dirty="0">
                <a:solidFill>
                  <a:schemeClr val="bg1"/>
                </a:solidFill>
                <a:latin typeface="Raleway" panose="020B0503030101060003" pitchFamily="34" charset="0"/>
              </a:rPr>
              <a:t>why</a:t>
            </a:r>
            <a:r>
              <a:rPr lang="en-US" dirty="0">
                <a:solidFill>
                  <a:schemeClr val="bg1"/>
                </a:solidFill>
                <a:latin typeface="Raleway" panose="020B0503030101060003" pitchFamily="34" charset="0"/>
              </a:rPr>
              <a:t> the things you see and do are taking place.</a:t>
            </a:r>
          </a:p>
        </p:txBody>
      </p:sp>
      <p:sp>
        <p:nvSpPr>
          <p:cNvPr id="6" name="Title 1"/>
          <p:cNvSpPr txBox="1">
            <a:spLocks/>
          </p:cNvSpPr>
          <p:nvPr/>
        </p:nvSpPr>
        <p:spPr>
          <a:xfrm>
            <a:off x="332591" y="179881"/>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Work Experience</a:t>
            </a:r>
            <a:endParaRPr lang="en-US" b="1" dirty="0">
              <a:solidFill>
                <a:srgbClr val="06B2A9"/>
              </a:solidFill>
              <a:latin typeface="Arial" charset="0"/>
              <a:ea typeface="Arial" charset="0"/>
              <a:cs typeface="Arial" charset="0"/>
            </a:endParaRPr>
          </a:p>
        </p:txBody>
      </p:sp>
      <p:pic>
        <p:nvPicPr>
          <p:cNvPr id="2050" name="Picture 2" descr="Opportunities for experience - Future Morph">
            <a:extLst>
              <a:ext uri="{FF2B5EF4-FFF2-40B4-BE49-F238E27FC236}">
                <a16:creationId xmlns:a16="http://schemas.microsoft.com/office/drawing/2014/main" id="{8FA47871-00CC-4B6A-AF99-0B018CDB6F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437" y="4426845"/>
            <a:ext cx="2692866" cy="20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1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40" y="-5479"/>
            <a:ext cx="6743260" cy="3868643"/>
          </a:xfrm>
          <a:prstGeom prst="rect">
            <a:avLst/>
          </a:prstGeom>
        </p:spPr>
      </p:pic>
      <p:sp>
        <p:nvSpPr>
          <p:cNvPr id="9" name="TextBox 8"/>
          <p:cNvSpPr txBox="1"/>
          <p:nvPr/>
        </p:nvSpPr>
        <p:spPr>
          <a:xfrm>
            <a:off x="361043" y="1421330"/>
            <a:ext cx="7717556" cy="5078313"/>
          </a:xfrm>
          <a:prstGeom prst="rect">
            <a:avLst/>
          </a:prstGeom>
          <a:noFill/>
        </p:spPr>
        <p:txBody>
          <a:bodyPr wrap="square" rtlCol="0" anchor="t">
            <a:spAutoFit/>
          </a:bodyPr>
          <a:lstStyle/>
          <a:p>
            <a:r>
              <a:rPr lang="en-US" dirty="0">
                <a:solidFill>
                  <a:schemeClr val="bg1"/>
                </a:solidFill>
                <a:latin typeface="Raleway" panose="020B0503030101060003" pitchFamily="34" charset="0"/>
              </a:rPr>
              <a:t>From </a:t>
            </a:r>
            <a:r>
              <a:rPr lang="en-US" dirty="0">
                <a:solidFill>
                  <a:srgbClr val="06B2A9"/>
                </a:solidFill>
                <a:latin typeface="Raleway" panose="020B0503030101060003" pitchFamily="34" charset="0"/>
                <a:hlinkClick r:id="rId4">
                  <a:extLst>
                    <a:ext uri="{A12FA001-AC4F-418D-AE19-62706E023703}">
                      <ahyp:hlinkClr xmlns:ahyp="http://schemas.microsoft.com/office/drawing/2018/hyperlinkcolor" val="tx"/>
                    </a:ext>
                  </a:extLst>
                </a:hlinkClick>
              </a:rPr>
              <a:t>https://www.england.nhs.uk/6cs/wp-content/uploads/sites/25/2015/03/introducing-the-6cs.pdf</a:t>
            </a:r>
            <a:r>
              <a:rPr lang="en-US" dirty="0">
                <a:solidFill>
                  <a:srgbClr val="06B2A9"/>
                </a:solidFill>
                <a:latin typeface="Raleway" panose="020B0503030101060003" pitchFamily="34" charset="0"/>
              </a:rPr>
              <a:t> </a:t>
            </a:r>
          </a:p>
          <a:p>
            <a:endParaRPr lang="en-US"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The 6 Cs are a set of values for all health and social care staff in the NHS.</a:t>
            </a:r>
          </a:p>
          <a:p>
            <a:endParaRPr lang="en-US"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They are:</a:t>
            </a:r>
          </a:p>
          <a:p>
            <a:pPr marL="285750" indent="-285750">
              <a:buFont typeface="Arial" panose="020B0604020202020204" pitchFamily="34" charset="0"/>
              <a:buChar char="•"/>
            </a:pPr>
            <a:endParaRPr lang="en-US" dirty="0">
              <a:solidFill>
                <a:schemeClr val="bg1"/>
              </a:solidFill>
              <a:latin typeface="Raleway" panose="020B0503030101060003" pitchFamily="34" charset="0"/>
            </a:endParaRPr>
          </a:p>
          <a:p>
            <a:pPr marL="285750" indent="-285750">
              <a:buFont typeface="Arial" panose="020B0604020202020204" pitchFamily="34" charset="0"/>
              <a:buChar char="•"/>
            </a:pPr>
            <a:r>
              <a:rPr lang="en-US" dirty="0">
                <a:solidFill>
                  <a:schemeClr val="bg1"/>
                </a:solidFill>
                <a:latin typeface="Raleway" panose="020B0503030101060003" pitchFamily="34" charset="0"/>
              </a:rPr>
              <a:t>Care</a:t>
            </a:r>
          </a:p>
          <a:p>
            <a:pPr marL="285750" indent="-285750">
              <a:buFont typeface="Arial" panose="020B0604020202020204" pitchFamily="34" charset="0"/>
              <a:buChar char="•"/>
            </a:pPr>
            <a:r>
              <a:rPr lang="en-US" dirty="0">
                <a:solidFill>
                  <a:schemeClr val="bg1"/>
                </a:solidFill>
                <a:latin typeface="Raleway" panose="020B0503030101060003" pitchFamily="34" charset="0"/>
              </a:rPr>
              <a:t>Compassion</a:t>
            </a:r>
          </a:p>
          <a:p>
            <a:pPr marL="285750" indent="-285750">
              <a:buFont typeface="Arial" panose="020B0604020202020204" pitchFamily="34" charset="0"/>
              <a:buChar char="•"/>
            </a:pPr>
            <a:r>
              <a:rPr lang="en-US" dirty="0">
                <a:solidFill>
                  <a:schemeClr val="bg1"/>
                </a:solidFill>
                <a:latin typeface="Raleway" panose="020B0503030101060003" pitchFamily="34" charset="0"/>
              </a:rPr>
              <a:t>Competence</a:t>
            </a:r>
          </a:p>
          <a:p>
            <a:pPr marL="285750" indent="-285750">
              <a:buFont typeface="Arial" panose="020B0604020202020204" pitchFamily="34" charset="0"/>
              <a:buChar char="•"/>
            </a:pPr>
            <a:r>
              <a:rPr lang="en-US" dirty="0">
                <a:solidFill>
                  <a:schemeClr val="bg1"/>
                </a:solidFill>
                <a:latin typeface="Raleway" panose="020B0503030101060003" pitchFamily="34" charset="0"/>
              </a:rPr>
              <a:t>Communication</a:t>
            </a:r>
          </a:p>
          <a:p>
            <a:pPr marL="285750" indent="-285750">
              <a:buFont typeface="Arial" panose="020B0604020202020204" pitchFamily="34" charset="0"/>
              <a:buChar char="•"/>
            </a:pPr>
            <a:r>
              <a:rPr lang="en-US" dirty="0">
                <a:solidFill>
                  <a:schemeClr val="bg1"/>
                </a:solidFill>
                <a:latin typeface="Raleway" panose="020B0503030101060003" pitchFamily="34" charset="0"/>
              </a:rPr>
              <a:t>Courage</a:t>
            </a:r>
          </a:p>
          <a:p>
            <a:pPr marL="285750" indent="-285750">
              <a:buFont typeface="Arial" panose="020B0604020202020204" pitchFamily="34" charset="0"/>
              <a:buChar char="•"/>
            </a:pPr>
            <a:r>
              <a:rPr lang="en-US" dirty="0">
                <a:solidFill>
                  <a:schemeClr val="bg1"/>
                </a:solidFill>
                <a:latin typeface="Raleway" panose="020B0503030101060003" pitchFamily="34" charset="0"/>
              </a:rPr>
              <a:t>Commitment</a:t>
            </a:r>
          </a:p>
          <a:p>
            <a:pPr marL="285750" indent="-285750">
              <a:buFont typeface="Arial" panose="020B0604020202020204" pitchFamily="34" charset="0"/>
              <a:buChar char="•"/>
            </a:pPr>
            <a:endParaRPr lang="en-US"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Can you link your experiences (both work experience and extra-curricular) to the 6 Cs? This is a great way of not just showing what you have done, but what those experiences say about YOU.</a:t>
            </a:r>
          </a:p>
        </p:txBody>
      </p:sp>
      <p:sp>
        <p:nvSpPr>
          <p:cNvPr id="6" name="Title 1"/>
          <p:cNvSpPr txBox="1">
            <a:spLocks/>
          </p:cNvSpPr>
          <p:nvPr/>
        </p:nvSpPr>
        <p:spPr>
          <a:xfrm>
            <a:off x="332591" y="150920"/>
            <a:ext cx="10515600" cy="10670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The 6 Cs</a:t>
            </a:r>
            <a:endParaRPr lang="en-US" b="1" dirty="0">
              <a:solidFill>
                <a:srgbClr val="06B2A9"/>
              </a:solidFill>
              <a:latin typeface="Arial" charset="0"/>
              <a:ea typeface="Arial" charset="0"/>
              <a:cs typeface="Arial" charset="0"/>
            </a:endParaRPr>
          </a:p>
        </p:txBody>
      </p:sp>
      <p:pic>
        <p:nvPicPr>
          <p:cNvPr id="3074" name="Picture 2" descr="6 C's | Interserve Healthcare">
            <a:extLst>
              <a:ext uri="{FF2B5EF4-FFF2-40B4-BE49-F238E27FC236}">
                <a16:creationId xmlns:a16="http://schemas.microsoft.com/office/drawing/2014/main" id="{AB91364D-741D-4D8E-93F4-4F4CB47D7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163" y="2086341"/>
            <a:ext cx="3553646" cy="355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5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365125"/>
            <a:ext cx="6743260" cy="3868643"/>
          </a:xfrm>
          <a:prstGeom prst="rect">
            <a:avLst/>
          </a:prstGeom>
        </p:spPr>
      </p:pic>
      <p:sp>
        <p:nvSpPr>
          <p:cNvPr id="9" name="TextBox 8"/>
          <p:cNvSpPr txBox="1"/>
          <p:nvPr/>
        </p:nvSpPr>
        <p:spPr>
          <a:xfrm>
            <a:off x="359830" y="1369369"/>
            <a:ext cx="9908295" cy="5262979"/>
          </a:xfrm>
          <a:prstGeom prst="rect">
            <a:avLst/>
          </a:prstGeom>
          <a:noFill/>
        </p:spPr>
        <p:txBody>
          <a:bodyPr wrap="square" rtlCol="0" anchor="t">
            <a:spAutoFit/>
          </a:bodyPr>
          <a:lstStyle/>
          <a:p>
            <a:r>
              <a:rPr lang="en-US" sz="2400" dirty="0">
                <a:solidFill>
                  <a:schemeClr val="bg1"/>
                </a:solidFill>
                <a:latin typeface="Raleway"/>
                <a:ea typeface="Raleway" charset="0"/>
                <a:cs typeface="Raleway" charset="0"/>
              </a:rPr>
              <a:t>There are many different sources you can consult to give you useful insight into the AHPs that you can use in your statement and to help with your interview later on. They include:</a:t>
            </a:r>
          </a:p>
          <a:p>
            <a:endParaRPr lang="en-US" sz="2400" dirty="0">
              <a:solidFill>
                <a:schemeClr val="bg1"/>
              </a:solidFill>
              <a:latin typeface="Raleway"/>
              <a:ea typeface="Raleway" charset="0"/>
              <a:cs typeface="Raleway" charset="0"/>
            </a:endParaRPr>
          </a:p>
          <a:p>
            <a:pPr marL="342900" indent="-342900">
              <a:buFont typeface="Arial" panose="020B0604020202020204" pitchFamily="34" charset="0"/>
              <a:buChar char="•"/>
            </a:pPr>
            <a:r>
              <a:rPr lang="en-US" sz="2400" dirty="0">
                <a:solidFill>
                  <a:schemeClr val="bg1"/>
                </a:solidFill>
                <a:latin typeface="Raleway"/>
                <a:ea typeface="Raleway" charset="0"/>
                <a:cs typeface="Raleway" charset="0"/>
              </a:rPr>
              <a:t>Professional Standards -  each individual profession has standards that practitioners must adhere to. Find them, and ask – how can I prove I am capable of fulfilling these?</a:t>
            </a:r>
          </a:p>
          <a:p>
            <a:pPr marL="342900" indent="-342900">
              <a:buFont typeface="Arial" panose="020B0604020202020204" pitchFamily="34" charset="0"/>
              <a:buChar char="•"/>
            </a:pPr>
            <a:r>
              <a:rPr lang="en-US" sz="2400" dirty="0">
                <a:solidFill>
                  <a:schemeClr val="bg1"/>
                </a:solidFill>
                <a:latin typeface="Raleway"/>
              </a:rPr>
              <a:t>The NHS Constitution - </a:t>
            </a:r>
            <a:r>
              <a:rPr lang="en-US" sz="2400" dirty="0">
                <a:solidFill>
                  <a:srgbClr val="06B2A9"/>
                </a:solidFill>
                <a:latin typeface="Raleway"/>
                <a:hlinkClick r:id="rId4">
                  <a:extLst>
                    <a:ext uri="{A12FA001-AC4F-418D-AE19-62706E023703}">
                      <ahyp:hlinkClr xmlns:ahyp="http://schemas.microsoft.com/office/drawing/2018/hyperlinkcolor" val="tx"/>
                    </a:ext>
                  </a:extLst>
                </a:hlinkClick>
              </a:rPr>
              <a:t>https://www.gov.uk/government/publications/the-nhs-constitution-for-england</a:t>
            </a:r>
            <a:r>
              <a:rPr lang="en-US" sz="2400" dirty="0">
                <a:solidFill>
                  <a:srgbClr val="06B2A9"/>
                </a:solidFill>
                <a:latin typeface="Raleway"/>
              </a:rPr>
              <a:t> </a:t>
            </a:r>
          </a:p>
          <a:p>
            <a:pPr marL="342900" indent="-342900">
              <a:buFont typeface="Arial" panose="020B0604020202020204" pitchFamily="34" charset="0"/>
              <a:buChar char="•"/>
            </a:pPr>
            <a:endParaRPr lang="en-US" sz="2400" dirty="0">
              <a:solidFill>
                <a:schemeClr val="bg1"/>
              </a:solidFill>
              <a:latin typeface="Raleway"/>
            </a:endParaRPr>
          </a:p>
          <a:p>
            <a:r>
              <a:rPr lang="en-US" sz="2400" dirty="0">
                <a:solidFill>
                  <a:schemeClr val="bg1"/>
                </a:solidFill>
                <a:latin typeface="Raleway"/>
              </a:rPr>
              <a:t>You could also look at quality newspaper and online sources top keep up-to-date. Search for professional publications or mentions of your chosen profession in broadsheet newspapers.</a:t>
            </a:r>
          </a:p>
        </p:txBody>
      </p:sp>
      <p:sp>
        <p:nvSpPr>
          <p:cNvPr id="6" name="Title 1"/>
          <p:cNvSpPr txBox="1">
            <a:spLocks/>
          </p:cNvSpPr>
          <p:nvPr/>
        </p:nvSpPr>
        <p:spPr>
          <a:xfrm>
            <a:off x="332591" y="130601"/>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251435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513568"/>
            <a:ext cx="12077701" cy="6929039"/>
          </a:xfrm>
          <a:prstGeom prst="rect">
            <a:avLst/>
          </a:prstGeom>
        </p:spPr>
      </p:pic>
      <p:sp>
        <p:nvSpPr>
          <p:cNvPr id="6" name="Title 1"/>
          <p:cNvSpPr txBox="1">
            <a:spLocks/>
          </p:cNvSpPr>
          <p:nvPr/>
        </p:nvSpPr>
        <p:spPr>
          <a:xfrm>
            <a:off x="114299" y="1154264"/>
            <a:ext cx="10515600" cy="103927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Online Courses</a:t>
            </a:r>
            <a:endParaRPr lang="en-US"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sp>
        <p:nvSpPr>
          <p:cNvPr id="7" name="TextBox 6"/>
          <p:cNvSpPr txBox="1"/>
          <p:nvPr/>
        </p:nvSpPr>
        <p:spPr>
          <a:xfrm>
            <a:off x="435429" y="1287244"/>
            <a:ext cx="11435445" cy="5693866"/>
          </a:xfrm>
          <a:prstGeom prst="rect">
            <a:avLst/>
          </a:prstGeom>
          <a:noFill/>
        </p:spPr>
        <p:txBody>
          <a:bodyPr wrap="square" rtlCol="0" anchor="t">
            <a:spAutoFit/>
          </a:bodyPr>
          <a:lstStyle/>
          <a:p>
            <a:pPr marL="457200" indent="-457200">
              <a:buFont typeface="Arial"/>
              <a:buChar char="•"/>
            </a:pPr>
            <a:r>
              <a:rPr lang="en-GB" sz="2800" dirty="0">
                <a:solidFill>
                  <a:schemeClr val="bg1"/>
                </a:solidFill>
                <a:latin typeface="Raleway"/>
              </a:rPr>
              <a:t>Free online courses from the Open University </a:t>
            </a:r>
            <a:r>
              <a:rPr lang="en-GB" sz="2800" dirty="0">
                <a:solidFill>
                  <a:srgbClr val="06B2A9"/>
                </a:solidFill>
                <a:latin typeface="Raleway"/>
                <a:hlinkClick r:id="rId4">
                  <a:extLst>
                    <a:ext uri="{A12FA001-AC4F-418D-AE19-62706E023703}">
                      <ahyp:hlinkClr xmlns:ahyp="http://schemas.microsoft.com/office/drawing/2018/hyperlinkcolor" val="tx"/>
                    </a:ext>
                  </a:extLst>
                </a:hlinkClick>
              </a:rPr>
              <a:t>www.open.edu/openlearn</a:t>
            </a:r>
            <a:r>
              <a:rPr lang="en-GB" sz="2800" dirty="0">
                <a:solidFill>
                  <a:schemeClr val="bg1"/>
                </a:solidFill>
                <a:latin typeface="Raleway"/>
              </a:rPr>
              <a:t>. Courses include:</a:t>
            </a:r>
          </a:p>
          <a:p>
            <a:pPr marL="914400" lvl="1" indent="-457200">
              <a:buFont typeface="Arial"/>
              <a:buChar char="•"/>
            </a:pPr>
            <a:r>
              <a:rPr lang="en-GB" sz="2800" dirty="0">
                <a:solidFill>
                  <a:schemeClr val="bg1"/>
                </a:solidFill>
                <a:latin typeface="Raleway"/>
              </a:rPr>
              <a:t>The boundaries of care</a:t>
            </a:r>
          </a:p>
          <a:p>
            <a:pPr marL="914400" lvl="1" indent="-457200">
              <a:buFont typeface="Arial"/>
              <a:buChar char="•"/>
            </a:pPr>
            <a:r>
              <a:rPr lang="en-GB" sz="2800" dirty="0">
                <a:solidFill>
                  <a:schemeClr val="bg1"/>
                </a:solidFill>
                <a:latin typeface="Raleway"/>
              </a:rPr>
              <a:t>Challenging ideas in mental health</a:t>
            </a:r>
          </a:p>
          <a:p>
            <a:pPr marL="914400" lvl="1" indent="-457200">
              <a:buFont typeface="Arial"/>
              <a:buChar char="•"/>
            </a:pPr>
            <a:r>
              <a:rPr lang="en-GB" sz="2800" dirty="0">
                <a:solidFill>
                  <a:schemeClr val="bg1"/>
                </a:solidFill>
                <a:latin typeface="Raleway"/>
              </a:rPr>
              <a:t>Death and medicine</a:t>
            </a:r>
          </a:p>
          <a:p>
            <a:pPr marL="914400" lvl="1" indent="-457200">
              <a:buFont typeface="Arial"/>
              <a:buChar char="•"/>
            </a:pPr>
            <a:r>
              <a:rPr lang="en-GB" sz="2800" dirty="0">
                <a:solidFill>
                  <a:schemeClr val="bg1"/>
                </a:solidFill>
                <a:latin typeface="Raleway"/>
              </a:rPr>
              <a:t>Introducing public health</a:t>
            </a:r>
          </a:p>
          <a:p>
            <a:pPr marL="457200" indent="-457200">
              <a:buFont typeface="Arial"/>
              <a:buChar char="•"/>
            </a:pPr>
            <a:r>
              <a:rPr lang="en-GB" sz="2800" dirty="0" err="1">
                <a:solidFill>
                  <a:schemeClr val="bg1"/>
                </a:solidFill>
                <a:latin typeface="Raleway"/>
              </a:rPr>
              <a:t>Udemy</a:t>
            </a:r>
            <a:r>
              <a:rPr lang="en-GB" sz="2800" dirty="0">
                <a:solidFill>
                  <a:schemeClr val="bg1"/>
                </a:solidFill>
                <a:latin typeface="Raleway"/>
              </a:rPr>
              <a:t> also offer free (and paid) courses</a:t>
            </a:r>
          </a:p>
          <a:p>
            <a:pPr marL="914400" lvl="1" indent="-457200">
              <a:buFont typeface="Arial"/>
              <a:buChar char="•"/>
            </a:pPr>
            <a:r>
              <a:rPr lang="en-GB" sz="2800" dirty="0">
                <a:solidFill>
                  <a:srgbClr val="06B2A9"/>
                </a:solidFill>
                <a:latin typeface="Raleway"/>
                <a:hlinkClick r:id="rId5">
                  <a:extLst>
                    <a:ext uri="{A12FA001-AC4F-418D-AE19-62706E023703}">
                      <ahyp:hlinkClr xmlns:ahyp="http://schemas.microsoft.com/office/drawing/2018/hyperlinkcolor" val="tx"/>
                    </a:ext>
                  </a:extLst>
                </a:hlinkClick>
              </a:rPr>
              <a:t>www.udemy.com</a:t>
            </a:r>
            <a:r>
              <a:rPr lang="en-GB" sz="2800" dirty="0">
                <a:solidFill>
                  <a:srgbClr val="06B2A9"/>
                </a:solidFill>
                <a:latin typeface="Raleway"/>
              </a:rPr>
              <a:t> </a:t>
            </a:r>
          </a:p>
          <a:p>
            <a:pPr marL="457200" indent="-457200">
              <a:buFont typeface="Arial"/>
              <a:buChar char="•"/>
            </a:pPr>
            <a:r>
              <a:rPr lang="en-GB" sz="2800" dirty="0">
                <a:solidFill>
                  <a:schemeClr val="bg1"/>
                </a:solidFill>
                <a:latin typeface="Raleway"/>
              </a:rPr>
              <a:t>Coursera offer free and paid courses from 190 Higher Education providers..</a:t>
            </a:r>
          </a:p>
          <a:p>
            <a:pPr marL="914400" lvl="1" indent="-457200">
              <a:buFont typeface="Arial"/>
              <a:buChar char="•"/>
            </a:pPr>
            <a:r>
              <a:rPr lang="en-GB" sz="2800" dirty="0">
                <a:solidFill>
                  <a:srgbClr val="06B2A9"/>
                </a:solidFill>
                <a:latin typeface="Raleway" panose="020B0503030101060003"/>
                <a:hlinkClick r:id="rId6">
                  <a:extLst>
                    <a:ext uri="{A12FA001-AC4F-418D-AE19-62706E023703}">
                      <ahyp:hlinkClr xmlns:ahyp="http://schemas.microsoft.com/office/drawing/2018/hyperlinkcolor" val="tx"/>
                    </a:ext>
                  </a:extLst>
                </a:hlinkClick>
              </a:rPr>
              <a:t>https://www.coursera.org</a:t>
            </a:r>
            <a:r>
              <a:rPr lang="en-GB" sz="2800" dirty="0">
                <a:solidFill>
                  <a:srgbClr val="06B2A9"/>
                </a:solidFill>
                <a:latin typeface="Raleway"/>
              </a:rPr>
              <a:t> </a:t>
            </a:r>
          </a:p>
          <a:p>
            <a:pPr marL="457200" indent="-457200">
              <a:buFont typeface="Arial"/>
              <a:buChar char="•"/>
            </a:pPr>
            <a:r>
              <a:rPr lang="en-GB" sz="2800" dirty="0">
                <a:solidFill>
                  <a:schemeClr val="bg1"/>
                </a:solidFill>
                <a:latin typeface="Raleway"/>
              </a:rPr>
              <a:t>We also recommend this free course on preparing for university: </a:t>
            </a:r>
            <a:r>
              <a:rPr lang="en-GB" sz="2800" dirty="0">
                <a:solidFill>
                  <a:srgbClr val="06B2A9"/>
                </a:solidFill>
                <a:latin typeface="Raleway"/>
                <a:hlinkClick r:id="rId7">
                  <a:extLst>
                    <a:ext uri="{A12FA001-AC4F-418D-AE19-62706E023703}">
                      <ahyp:hlinkClr xmlns:ahyp="http://schemas.microsoft.com/office/drawing/2018/hyperlinkcolor" val="tx"/>
                    </a:ext>
                  </a:extLst>
                </a:hlinkClick>
              </a:rPr>
              <a:t>https://www.futurelearn.com/courses/preparing-for-uni</a:t>
            </a:r>
            <a:r>
              <a:rPr lang="en-GB" sz="2800" dirty="0">
                <a:solidFill>
                  <a:srgbClr val="06B2A9"/>
                </a:solidFill>
                <a:latin typeface="Raleway"/>
              </a:rPr>
              <a:t> </a:t>
            </a:r>
          </a:p>
        </p:txBody>
      </p:sp>
      <p:pic>
        <p:nvPicPr>
          <p:cNvPr id="1028" name="Picture 4" descr="The Weirdest, Most Obscure Online Courses You Can Take | PCM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680" y="1775247"/>
            <a:ext cx="3310543" cy="186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3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56A"/>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06" y="-417594"/>
            <a:ext cx="12077701" cy="6929039"/>
          </a:xfrm>
          <a:prstGeom prst="rect">
            <a:avLst/>
          </a:prstGeom>
        </p:spPr>
      </p:pic>
      <p:sp>
        <p:nvSpPr>
          <p:cNvPr id="2" name="Title 1"/>
          <p:cNvSpPr>
            <a:spLocks noGrp="1"/>
          </p:cNvSpPr>
          <p:nvPr>
            <p:ph type="title"/>
          </p:nvPr>
        </p:nvSpPr>
        <p:spPr>
          <a:xfrm>
            <a:off x="2333161" y="326709"/>
            <a:ext cx="7639975" cy="1325563"/>
          </a:xfrm>
        </p:spPr>
        <p:txBody>
          <a:bodyPr/>
          <a:lstStyle/>
          <a:p>
            <a:r>
              <a:rPr lang="en-US" b="1" dirty="0">
                <a:solidFill>
                  <a:srgbClr val="06B2A9"/>
                </a:solidFill>
                <a:latin typeface="Arial" charset="0"/>
                <a:ea typeface="Arial" charset="0"/>
                <a:cs typeface="Arial" charset="0"/>
              </a:rPr>
              <a:t>Organising Your Statement</a:t>
            </a:r>
            <a:br>
              <a:rPr lang="en-US" b="1" dirty="0">
                <a:solidFill>
                  <a:srgbClr val="06B2A9"/>
                </a:solidFill>
                <a:latin typeface="Arial" charset="0"/>
                <a:ea typeface="Arial" charset="0"/>
                <a:cs typeface="Arial" charset="0"/>
              </a:rPr>
            </a:br>
            <a:r>
              <a:rPr lang="en-US" b="1" dirty="0">
                <a:solidFill>
                  <a:srgbClr val="06B2A9"/>
                </a:solidFill>
                <a:latin typeface="Arial" charset="0"/>
                <a:ea typeface="Arial" charset="0"/>
                <a:cs typeface="Arial" charset="0"/>
              </a:rPr>
              <a:t>- 4 Paragraph Method</a:t>
            </a:r>
          </a:p>
        </p:txBody>
      </p:sp>
      <p:sp>
        <p:nvSpPr>
          <p:cNvPr id="9" name="TextBox 8"/>
          <p:cNvSpPr txBox="1"/>
          <p:nvPr/>
        </p:nvSpPr>
        <p:spPr>
          <a:xfrm>
            <a:off x="5891514" y="2415182"/>
            <a:ext cx="3298785" cy="4221669"/>
          </a:xfrm>
          <a:prstGeom prst="rect">
            <a:avLst/>
          </a:prstGeom>
          <a:noFill/>
        </p:spPr>
        <p:txBody>
          <a:bodyPr wrap="square" rtlCol="0">
            <a:spAutoFit/>
          </a:bodyPr>
          <a:lstStyle/>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Insert list here</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Lorem ipsum dolor sit</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Elit</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sed</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diam</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Wenim</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ad minim</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veniam</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quis</a:t>
            </a: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nostrud</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exerci</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tation</a:t>
            </a: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Calibri" panose="020F0502020204030204"/>
              <a:ea typeface="+mn-ea"/>
              <a:cs typeface="+mn-cs"/>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amet</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cons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ectetuer</a:t>
            </a: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3F356A"/>
              </a:solidFill>
              <a:effectLst/>
              <a:uLnTx/>
              <a:uFillTx/>
              <a:latin typeface="Calibri" panose="020F0502020204030204"/>
              <a:ea typeface="+mn-ea"/>
              <a:cs typeface="+mn-cs"/>
            </a:endParaRPr>
          </a:p>
        </p:txBody>
      </p:sp>
      <p:sp>
        <p:nvSpPr>
          <p:cNvPr id="8" name="Rectangle 7"/>
          <p:cNvSpPr/>
          <p:nvPr/>
        </p:nvSpPr>
        <p:spPr>
          <a:xfrm>
            <a:off x="924560" y="2055813"/>
            <a:ext cx="9885680" cy="4922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26310383"/>
              </p:ext>
            </p:extLst>
          </p:nvPr>
        </p:nvGraphicFramePr>
        <p:xfrm>
          <a:off x="2228850" y="2352981"/>
          <a:ext cx="7246620" cy="762000"/>
        </p:xfrm>
        <a:graphic>
          <a:graphicData uri="http://schemas.openxmlformats.org/drawingml/2006/table">
            <a:tbl>
              <a:tblPr firstRow="1" bandRow="1">
                <a:tableStyleId>{E8034E78-7F5D-4C2E-B375-FC64B27BC917}</a:tableStyleId>
              </a:tblPr>
              <a:tblGrid>
                <a:gridCol w="1094105">
                  <a:extLst>
                    <a:ext uri="{9D8B030D-6E8A-4147-A177-3AD203B41FA5}">
                      <a16:colId xmlns:a16="http://schemas.microsoft.com/office/drawing/2014/main" val="20000"/>
                    </a:ext>
                  </a:extLst>
                </a:gridCol>
                <a:gridCol w="6152515">
                  <a:extLst>
                    <a:ext uri="{9D8B030D-6E8A-4147-A177-3AD203B41FA5}">
                      <a16:colId xmlns:a16="http://schemas.microsoft.com/office/drawing/2014/main" val="20001"/>
                    </a:ext>
                  </a:extLst>
                </a:gridCol>
              </a:tblGrid>
              <a:tr h="748655">
                <a:tc>
                  <a:txBody>
                    <a:bodyPr/>
                    <a:lstStyle/>
                    <a:p>
                      <a:r>
                        <a:rPr lang="en-US" sz="1800" dirty="0">
                          <a:solidFill>
                            <a:schemeClr val="bg1"/>
                          </a:solidFill>
                          <a:latin typeface="Arial" charset="0"/>
                          <a:ea typeface="Arial" charset="0"/>
                          <a:cs typeface="Arial" charset="0"/>
                        </a:rPr>
                        <a:t>1. </a:t>
                      </a:r>
                      <a:endParaRPr lang="en-US" sz="1800"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ctr"/>
                      <a:r>
                        <a:rPr lang="en-US" sz="2200" dirty="0">
                          <a:latin typeface="Arial" panose="020B0604020202020204" pitchFamily="34" charset="0"/>
                          <a:cs typeface="Arial" panose="020B0604020202020204" pitchFamily="34" charset="0"/>
                        </a:rPr>
                        <a:t>Your reasons for wanting to study the course –</a:t>
                      </a:r>
                      <a:r>
                        <a:rPr lang="en-US" sz="2200" baseline="0" dirty="0">
                          <a:latin typeface="Arial" panose="020B0604020202020204" pitchFamily="34" charset="0"/>
                          <a:cs typeface="Arial" panose="020B0604020202020204" pitchFamily="34" charset="0"/>
                        </a:rPr>
                        <a:t> future career, skills to develop, etc.</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3083006"/>
              </p:ext>
            </p:extLst>
          </p:nvPr>
        </p:nvGraphicFramePr>
        <p:xfrm>
          <a:off x="2228850" y="3527480"/>
          <a:ext cx="7246620" cy="762000"/>
        </p:xfrm>
        <a:graphic>
          <a:graphicData uri="http://schemas.openxmlformats.org/drawingml/2006/table">
            <a:tbl>
              <a:tblPr firstRow="1" bandRow="1">
                <a:tableStyleId>{E8034E78-7F5D-4C2E-B375-FC64B27BC917}</a:tableStyleId>
              </a:tblPr>
              <a:tblGrid>
                <a:gridCol w="1094107">
                  <a:extLst>
                    <a:ext uri="{9D8B030D-6E8A-4147-A177-3AD203B41FA5}">
                      <a16:colId xmlns:a16="http://schemas.microsoft.com/office/drawing/2014/main" val="20000"/>
                    </a:ext>
                  </a:extLst>
                </a:gridCol>
                <a:gridCol w="6152513">
                  <a:extLst>
                    <a:ext uri="{9D8B030D-6E8A-4147-A177-3AD203B41FA5}">
                      <a16:colId xmlns:a16="http://schemas.microsoft.com/office/drawing/2014/main" val="20001"/>
                    </a:ext>
                  </a:extLst>
                </a:gridCol>
              </a:tblGrid>
              <a:tr h="676780">
                <a:tc>
                  <a:txBody>
                    <a:bodyPr/>
                    <a:lstStyle/>
                    <a:p>
                      <a:r>
                        <a:rPr lang="en-US" sz="1800" dirty="0">
                          <a:solidFill>
                            <a:schemeClr val="bg1"/>
                          </a:solidFill>
                          <a:latin typeface="Arial" charset="0"/>
                          <a:ea typeface="Arial" charset="0"/>
                          <a:cs typeface="Arial" charset="0"/>
                        </a:rPr>
                        <a:t>2. </a:t>
                      </a:r>
                      <a:endParaRPr lang="en-US"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ctr"/>
                      <a:r>
                        <a:rPr lang="en-US" sz="2200" dirty="0">
                          <a:latin typeface="Arial" panose="020B0604020202020204" pitchFamily="34" charset="0"/>
                          <a:cs typeface="Arial" panose="020B0604020202020204" pitchFamily="34" charset="0"/>
                        </a:rPr>
                        <a:t>Research/topic of interest – analysis of work experience and wider </a:t>
                      </a:r>
                      <a:r>
                        <a:rPr lang="en-US" sz="2200" baseline="0" dirty="0">
                          <a:latin typeface="Arial" panose="020B0604020202020204" pitchFamily="34" charset="0"/>
                          <a:cs typeface="Arial" panose="020B0604020202020204" pitchFamily="34" charset="0"/>
                        </a:rPr>
                        <a:t>reading.</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87934226"/>
              </p:ext>
            </p:extLst>
          </p:nvPr>
        </p:nvGraphicFramePr>
        <p:xfrm>
          <a:off x="2228850" y="4705191"/>
          <a:ext cx="7246620" cy="762000"/>
        </p:xfrm>
        <a:graphic>
          <a:graphicData uri="http://schemas.openxmlformats.org/drawingml/2006/table">
            <a:tbl>
              <a:tblPr firstRow="1" bandRow="1">
                <a:tableStyleId>{E8034E78-7F5D-4C2E-B375-FC64B27BC917}</a:tableStyleId>
              </a:tblPr>
              <a:tblGrid>
                <a:gridCol w="1094107">
                  <a:extLst>
                    <a:ext uri="{9D8B030D-6E8A-4147-A177-3AD203B41FA5}">
                      <a16:colId xmlns:a16="http://schemas.microsoft.com/office/drawing/2014/main" val="20000"/>
                    </a:ext>
                  </a:extLst>
                </a:gridCol>
                <a:gridCol w="6152513">
                  <a:extLst>
                    <a:ext uri="{9D8B030D-6E8A-4147-A177-3AD203B41FA5}">
                      <a16:colId xmlns:a16="http://schemas.microsoft.com/office/drawing/2014/main" val="20001"/>
                    </a:ext>
                  </a:extLst>
                </a:gridCol>
              </a:tblGrid>
              <a:tr h="750215">
                <a:tc>
                  <a:txBody>
                    <a:bodyPr/>
                    <a:lstStyle/>
                    <a:p>
                      <a:r>
                        <a:rPr lang="en-US" sz="1800" dirty="0">
                          <a:solidFill>
                            <a:schemeClr val="bg1"/>
                          </a:solidFill>
                          <a:latin typeface="Arial" charset="0"/>
                          <a:ea typeface="Arial" charset="0"/>
                          <a:cs typeface="Arial" charset="0"/>
                        </a:rPr>
                        <a:t>3. </a:t>
                      </a:r>
                      <a:endParaRPr lang="en-US"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ctr"/>
                      <a:r>
                        <a:rPr lang="en-US" sz="2200" dirty="0">
                          <a:latin typeface="Arial" panose="020B0604020202020204" pitchFamily="34" charset="0"/>
                          <a:cs typeface="Arial" panose="020B0604020202020204" pitchFamily="34" charset="0"/>
                        </a:rPr>
                        <a:t>Course-related activities you have done, other relevant skills developed.</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sp>
        <p:nvSpPr>
          <p:cNvPr id="23" name="Pentagon 22"/>
          <p:cNvSpPr/>
          <p:nvPr/>
        </p:nvSpPr>
        <p:spPr>
          <a:xfrm rot="5400000">
            <a:off x="6076560" y="3083437"/>
            <a:ext cx="536008" cy="462987"/>
          </a:xfrm>
          <a:prstGeom prst="homePlate">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2" name="Table 31">
            <a:extLst>
              <a:ext uri="{FF2B5EF4-FFF2-40B4-BE49-F238E27FC236}">
                <a16:creationId xmlns:a16="http://schemas.microsoft.com/office/drawing/2014/main" id="{9CC98394-ECFB-4EF4-BB9A-4648C09FF9E9}"/>
              </a:ext>
            </a:extLst>
          </p:cNvPr>
          <p:cNvGraphicFramePr>
            <a:graphicFrameLocks noGrp="1"/>
          </p:cNvGraphicFramePr>
          <p:nvPr>
            <p:extLst>
              <p:ext uri="{D42A27DB-BD31-4B8C-83A1-F6EECF244321}">
                <p14:modId xmlns:p14="http://schemas.microsoft.com/office/powerpoint/2010/main" val="3696792022"/>
              </p:ext>
            </p:extLst>
          </p:nvPr>
        </p:nvGraphicFramePr>
        <p:xfrm>
          <a:off x="2228850" y="5918908"/>
          <a:ext cx="7246620" cy="827265"/>
        </p:xfrm>
        <a:graphic>
          <a:graphicData uri="http://schemas.openxmlformats.org/drawingml/2006/table">
            <a:tbl>
              <a:tblPr firstRow="1" bandRow="1">
                <a:tableStyleId>{E8034E78-7F5D-4C2E-B375-FC64B27BC917}</a:tableStyleId>
              </a:tblPr>
              <a:tblGrid>
                <a:gridCol w="1094107">
                  <a:extLst>
                    <a:ext uri="{9D8B030D-6E8A-4147-A177-3AD203B41FA5}">
                      <a16:colId xmlns:a16="http://schemas.microsoft.com/office/drawing/2014/main" val="20000"/>
                    </a:ext>
                  </a:extLst>
                </a:gridCol>
                <a:gridCol w="6152513">
                  <a:extLst>
                    <a:ext uri="{9D8B030D-6E8A-4147-A177-3AD203B41FA5}">
                      <a16:colId xmlns:a16="http://schemas.microsoft.com/office/drawing/2014/main" val="20001"/>
                    </a:ext>
                  </a:extLst>
                </a:gridCol>
              </a:tblGrid>
              <a:tr h="827265">
                <a:tc>
                  <a:txBody>
                    <a:bodyPr/>
                    <a:lstStyle/>
                    <a:p>
                      <a:r>
                        <a:rPr lang="en-US" sz="1800" dirty="0">
                          <a:solidFill>
                            <a:schemeClr val="bg1"/>
                          </a:solidFill>
                          <a:latin typeface="Arial" charset="0"/>
                          <a:ea typeface="Arial" charset="0"/>
                          <a:cs typeface="Arial" charset="0"/>
                        </a:rPr>
                        <a:t>4. </a:t>
                      </a:r>
                      <a:endParaRPr lang="en-US"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ctr"/>
                      <a:r>
                        <a:rPr lang="en-US" sz="2200" dirty="0">
                          <a:latin typeface="Arial" panose="020B0604020202020204" pitchFamily="34" charset="0"/>
                          <a:cs typeface="Arial" panose="020B0604020202020204" pitchFamily="34" charset="0"/>
                        </a:rPr>
                        <a:t>Extra-curricular activities – pick</a:t>
                      </a:r>
                      <a:r>
                        <a:rPr lang="en-US" sz="2200" baseline="0" dirty="0">
                          <a:latin typeface="Arial" panose="020B0604020202020204" pitchFamily="34" charset="0"/>
                          <a:cs typeface="Arial" panose="020B0604020202020204" pitchFamily="34" charset="0"/>
                        </a:rPr>
                        <a:t> ones that relate most to the course, show your skills.</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sp>
        <p:nvSpPr>
          <p:cNvPr id="33" name="Pentagon 22">
            <a:extLst>
              <a:ext uri="{FF2B5EF4-FFF2-40B4-BE49-F238E27FC236}">
                <a16:creationId xmlns:a16="http://schemas.microsoft.com/office/drawing/2014/main" id="{3322C2F1-0ADE-4063-91A6-748E333B1CD2}"/>
              </a:ext>
            </a:extLst>
          </p:cNvPr>
          <p:cNvSpPr/>
          <p:nvPr/>
        </p:nvSpPr>
        <p:spPr>
          <a:xfrm rot="5400000">
            <a:off x="6078754" y="4265843"/>
            <a:ext cx="536008" cy="462987"/>
          </a:xfrm>
          <a:prstGeom prst="homePlate">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Pentagon 22">
            <a:extLst>
              <a:ext uri="{FF2B5EF4-FFF2-40B4-BE49-F238E27FC236}">
                <a16:creationId xmlns:a16="http://schemas.microsoft.com/office/drawing/2014/main" id="{F8DBC122-1459-4126-A312-560FA2812A4D}"/>
              </a:ext>
            </a:extLst>
          </p:cNvPr>
          <p:cNvSpPr/>
          <p:nvPr/>
        </p:nvSpPr>
        <p:spPr>
          <a:xfrm rot="5400000">
            <a:off x="6076560" y="5448249"/>
            <a:ext cx="536008" cy="462987"/>
          </a:xfrm>
          <a:prstGeom prst="homePlate">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1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513568"/>
            <a:ext cx="12077701" cy="6929039"/>
          </a:xfrm>
          <a:prstGeom prst="rect">
            <a:avLst/>
          </a:prstGeom>
        </p:spPr>
      </p:pic>
      <p:sp>
        <p:nvSpPr>
          <p:cNvPr id="6" name="Title 1"/>
          <p:cNvSpPr txBox="1">
            <a:spLocks/>
          </p:cNvSpPr>
          <p:nvPr/>
        </p:nvSpPr>
        <p:spPr>
          <a:xfrm>
            <a:off x="114299" y="1154264"/>
            <a:ext cx="10515600" cy="103927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Degree Apprenticeships</a:t>
            </a:r>
            <a:endParaRPr lang="en-US"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sp>
        <p:nvSpPr>
          <p:cNvPr id="7" name="TextBox 6"/>
          <p:cNvSpPr txBox="1"/>
          <p:nvPr/>
        </p:nvSpPr>
        <p:spPr>
          <a:xfrm>
            <a:off x="435429" y="1287244"/>
            <a:ext cx="8062619" cy="5355312"/>
          </a:xfrm>
          <a:prstGeom prst="rect">
            <a:avLst/>
          </a:prstGeom>
          <a:noFill/>
        </p:spPr>
        <p:txBody>
          <a:bodyPr wrap="square" rtlCol="0" anchor="t">
            <a:spAutoFit/>
          </a:bodyPr>
          <a:lstStyle/>
          <a:p>
            <a:r>
              <a:rPr lang="en-GB" dirty="0">
                <a:solidFill>
                  <a:schemeClr val="bg1"/>
                </a:solidFill>
                <a:latin typeface="Raleway"/>
              </a:rPr>
              <a:t>Degree apprenticeships offer you the chance to work whilst studying for your degree. You will be paid for your work and the NHS will pay your tuition fees.</a:t>
            </a:r>
          </a:p>
          <a:p>
            <a:endParaRPr lang="en-GB" dirty="0">
              <a:solidFill>
                <a:schemeClr val="bg1"/>
              </a:solidFill>
              <a:latin typeface="Raleway"/>
            </a:endParaRPr>
          </a:p>
          <a:p>
            <a:r>
              <a:rPr lang="en-GB" dirty="0">
                <a:solidFill>
                  <a:schemeClr val="bg1"/>
                </a:solidFill>
                <a:latin typeface="Raleway"/>
              </a:rPr>
              <a:t>There are limited places and competition is fierce, as you will be competing against those with experience working in related fields.</a:t>
            </a:r>
          </a:p>
          <a:p>
            <a:endParaRPr lang="en-GB" dirty="0">
              <a:solidFill>
                <a:schemeClr val="bg1"/>
              </a:solidFill>
              <a:latin typeface="Raleway"/>
            </a:endParaRPr>
          </a:p>
          <a:p>
            <a:r>
              <a:rPr lang="en-GB" dirty="0">
                <a:solidFill>
                  <a:schemeClr val="bg1"/>
                </a:solidFill>
                <a:latin typeface="Raleway"/>
              </a:rPr>
              <a:t>Not all professions offer a degree apprenticeship route, but you can find one in:</a:t>
            </a:r>
          </a:p>
          <a:p>
            <a:endParaRPr lang="en-GB" dirty="0">
              <a:solidFill>
                <a:schemeClr val="bg1"/>
              </a:solidFill>
              <a:latin typeface="Raleway"/>
            </a:endParaRPr>
          </a:p>
          <a:p>
            <a:r>
              <a:rPr lang="en-US" dirty="0">
                <a:solidFill>
                  <a:srgbClr val="06B2A9"/>
                </a:solidFill>
                <a:latin typeface="Raleway" panose="020B0503030101060003" pitchFamily="34" charset="0"/>
                <a:hlinkClick r:id="rId4">
                  <a:extLst>
                    <a:ext uri="{A12FA001-AC4F-418D-AE19-62706E023703}">
                      <ahyp:hlinkClr xmlns:ahyp="http://schemas.microsoft.com/office/drawing/2018/hyperlinkcolor" val="tx"/>
                    </a:ext>
                  </a:extLst>
                </a:hlinkClick>
              </a:rPr>
              <a:t>Occupational therapy degree</a:t>
            </a:r>
            <a:r>
              <a:rPr lang="en-US" dirty="0">
                <a:solidFill>
                  <a:srgbClr val="06B2A9"/>
                </a:solidFill>
                <a:latin typeface="Raleway" panose="020B0503030101060003" pitchFamily="34" charset="0"/>
              </a:rPr>
              <a:t> </a:t>
            </a:r>
            <a:r>
              <a:rPr lang="en-US" dirty="0">
                <a:solidFill>
                  <a:schemeClr val="bg1"/>
                </a:solidFill>
                <a:latin typeface="Raleway" panose="020B0503030101060003" pitchFamily="34" charset="0"/>
              </a:rPr>
              <a:t>apprenticeship</a:t>
            </a:r>
          </a:p>
          <a:p>
            <a:r>
              <a:rPr lang="en-US" dirty="0">
                <a:solidFill>
                  <a:srgbClr val="06B2A9"/>
                </a:solidFill>
                <a:latin typeface="Raleway" panose="020B0503030101060003" pitchFamily="34" charset="0"/>
                <a:hlinkClick r:id="rId5">
                  <a:extLst>
                    <a:ext uri="{A12FA001-AC4F-418D-AE19-62706E023703}">
                      <ahyp:hlinkClr xmlns:ahyp="http://schemas.microsoft.com/office/drawing/2018/hyperlinkcolor" val="tx"/>
                    </a:ext>
                  </a:extLst>
                </a:hlinkClick>
              </a:rPr>
              <a:t>Operating department practice</a:t>
            </a:r>
            <a:r>
              <a:rPr lang="en-US" dirty="0">
                <a:solidFill>
                  <a:srgbClr val="06B2A9"/>
                </a:solidFill>
                <a:latin typeface="Raleway" panose="020B0503030101060003" pitchFamily="34" charset="0"/>
              </a:rPr>
              <a:t> </a:t>
            </a:r>
            <a:r>
              <a:rPr lang="en-US" dirty="0">
                <a:solidFill>
                  <a:schemeClr val="bg1"/>
                </a:solidFill>
                <a:latin typeface="Raleway" panose="020B0503030101060003" pitchFamily="34" charset="0"/>
              </a:rPr>
              <a:t>degree apprenticeship</a:t>
            </a:r>
          </a:p>
          <a:p>
            <a:r>
              <a:rPr lang="en-US" dirty="0">
                <a:solidFill>
                  <a:srgbClr val="06B2A9"/>
                </a:solidFill>
                <a:latin typeface="Raleway" panose="020B0503030101060003" pitchFamily="34" charset="0"/>
                <a:hlinkClick r:id="rId6">
                  <a:extLst>
                    <a:ext uri="{A12FA001-AC4F-418D-AE19-62706E023703}">
                      <ahyp:hlinkClr xmlns:ahyp="http://schemas.microsoft.com/office/drawing/2018/hyperlinkcolor" val="tx"/>
                    </a:ext>
                  </a:extLst>
                </a:hlinkClick>
              </a:rPr>
              <a:t>Physiotherapy</a:t>
            </a:r>
            <a:r>
              <a:rPr lang="en-US" dirty="0">
                <a:latin typeface="Raleway" panose="020B0503030101060003" pitchFamily="34" charset="0"/>
              </a:rPr>
              <a:t> </a:t>
            </a:r>
            <a:r>
              <a:rPr lang="en-US" dirty="0">
                <a:solidFill>
                  <a:schemeClr val="bg1"/>
                </a:solidFill>
                <a:latin typeface="Raleway" panose="020B0503030101060003" pitchFamily="34" charset="0"/>
              </a:rPr>
              <a:t>degree apprenticeship</a:t>
            </a:r>
          </a:p>
          <a:p>
            <a:r>
              <a:rPr lang="en-US" dirty="0">
                <a:solidFill>
                  <a:srgbClr val="06B2A9"/>
                </a:solidFill>
                <a:latin typeface="Raleway" panose="020B0503030101060003" pitchFamily="34" charset="0"/>
                <a:hlinkClick r:id="rId7">
                  <a:extLst>
                    <a:ext uri="{A12FA001-AC4F-418D-AE19-62706E023703}">
                      <ahyp:hlinkClr xmlns:ahyp="http://schemas.microsoft.com/office/drawing/2018/hyperlinkcolor" val="tx"/>
                    </a:ext>
                  </a:extLst>
                </a:hlinkClick>
              </a:rPr>
              <a:t>Podiatry</a:t>
            </a:r>
            <a:r>
              <a:rPr lang="en-US" dirty="0">
                <a:solidFill>
                  <a:srgbClr val="06B2A9"/>
                </a:solidFill>
                <a:latin typeface="Raleway" panose="020B0503030101060003" pitchFamily="34" charset="0"/>
              </a:rPr>
              <a:t> </a:t>
            </a:r>
            <a:r>
              <a:rPr lang="en-US" dirty="0">
                <a:solidFill>
                  <a:schemeClr val="bg1"/>
                </a:solidFill>
                <a:latin typeface="Raleway" panose="020B0503030101060003" pitchFamily="34" charset="0"/>
              </a:rPr>
              <a:t>degree apprenticeship</a:t>
            </a:r>
          </a:p>
          <a:p>
            <a:r>
              <a:rPr lang="en-US" dirty="0">
                <a:solidFill>
                  <a:srgbClr val="06B2A9"/>
                </a:solidFill>
                <a:latin typeface="Raleway" panose="020B0503030101060003" pitchFamily="34" charset="0"/>
                <a:hlinkClick r:id="rId8">
                  <a:extLst>
                    <a:ext uri="{A12FA001-AC4F-418D-AE19-62706E023703}">
                      <ahyp:hlinkClr xmlns:ahyp="http://schemas.microsoft.com/office/drawing/2018/hyperlinkcolor" val="tx"/>
                    </a:ext>
                  </a:extLst>
                </a:hlinkClick>
              </a:rPr>
              <a:t>Paramedic</a:t>
            </a:r>
            <a:r>
              <a:rPr lang="en-US" dirty="0">
                <a:latin typeface="Raleway" panose="020B0503030101060003" pitchFamily="34" charset="0"/>
              </a:rPr>
              <a:t> </a:t>
            </a:r>
            <a:r>
              <a:rPr lang="en-US" dirty="0">
                <a:solidFill>
                  <a:schemeClr val="bg1"/>
                </a:solidFill>
                <a:latin typeface="Raleway" panose="020B0503030101060003" pitchFamily="34" charset="0"/>
              </a:rPr>
              <a:t>degree apprenticeship</a:t>
            </a:r>
          </a:p>
          <a:p>
            <a:r>
              <a:rPr lang="en-US" dirty="0">
                <a:solidFill>
                  <a:srgbClr val="06B2A9"/>
                </a:solidFill>
                <a:latin typeface="Raleway" panose="020B0503030101060003" pitchFamily="34" charset="0"/>
                <a:hlinkClick r:id="rId9">
                  <a:extLst>
                    <a:ext uri="{A12FA001-AC4F-418D-AE19-62706E023703}">
                      <ahyp:hlinkClr xmlns:ahyp="http://schemas.microsoft.com/office/drawing/2018/hyperlinkcolor" val="tx"/>
                    </a:ext>
                  </a:extLst>
                </a:hlinkClick>
              </a:rPr>
              <a:t>Prosthetics and orthotics</a:t>
            </a:r>
            <a:r>
              <a:rPr lang="en-US" dirty="0">
                <a:solidFill>
                  <a:srgbClr val="06B2A9"/>
                </a:solidFill>
                <a:latin typeface="Raleway" panose="020B0503030101060003" pitchFamily="34" charset="0"/>
              </a:rPr>
              <a:t> </a:t>
            </a:r>
            <a:r>
              <a:rPr lang="en-US" dirty="0">
                <a:solidFill>
                  <a:schemeClr val="bg1"/>
                </a:solidFill>
                <a:latin typeface="Raleway" panose="020B0503030101060003" pitchFamily="34" charset="0"/>
              </a:rPr>
              <a:t>degree apprenticeship</a:t>
            </a:r>
          </a:p>
          <a:p>
            <a:endParaRPr lang="en-GB" dirty="0">
              <a:solidFill>
                <a:schemeClr val="bg1"/>
              </a:solidFill>
              <a:latin typeface="Raleway"/>
            </a:endParaRPr>
          </a:p>
          <a:p>
            <a:r>
              <a:rPr lang="en-GB" dirty="0">
                <a:solidFill>
                  <a:schemeClr val="bg1"/>
                </a:solidFill>
                <a:latin typeface="Raleway"/>
              </a:rPr>
              <a:t>For more information, please see our PowerPoint on Degree apprenticeships.</a:t>
            </a:r>
          </a:p>
        </p:txBody>
      </p:sp>
      <p:sp>
        <p:nvSpPr>
          <p:cNvPr id="2" name="Rectangle 1">
            <a:extLst>
              <a:ext uri="{FF2B5EF4-FFF2-40B4-BE49-F238E27FC236}">
                <a16:creationId xmlns:a16="http://schemas.microsoft.com/office/drawing/2014/main" id="{D05231E9-68B9-438C-A224-84357C009BAF}"/>
              </a:ext>
            </a:extLst>
          </p:cNvPr>
          <p:cNvSpPr/>
          <p:nvPr/>
        </p:nvSpPr>
        <p:spPr>
          <a:xfrm>
            <a:off x="435429" y="4826573"/>
            <a:ext cx="10066265" cy="369332"/>
          </a:xfrm>
          <a:prstGeom prst="rect">
            <a:avLst/>
          </a:prstGeom>
        </p:spPr>
        <p:txBody>
          <a:bodyPr wrap="square">
            <a:spAutoFit/>
          </a:bodyPr>
          <a:lstStyle/>
          <a:p>
            <a:pPr marL="285750" indent="-285750">
              <a:buClr>
                <a:schemeClr val="bg1"/>
              </a:buClr>
              <a:buFont typeface="Arial" panose="020B0604020202020204" pitchFamily="34" charset="0"/>
              <a:buChar char="•"/>
            </a:pPr>
            <a:endParaRPr lang="en-GB" dirty="0">
              <a:solidFill>
                <a:schemeClr val="bg1"/>
              </a:solidFill>
              <a:latin typeface="Raleway"/>
            </a:endParaRPr>
          </a:p>
        </p:txBody>
      </p:sp>
      <p:pic>
        <p:nvPicPr>
          <p:cNvPr id="4100" name="Picture 4" descr="Partners pioneer nurse apprentice plan - ARU">
            <a:extLst>
              <a:ext uri="{FF2B5EF4-FFF2-40B4-BE49-F238E27FC236}">
                <a16:creationId xmlns:a16="http://schemas.microsoft.com/office/drawing/2014/main" id="{6BA8FEDE-754C-4015-B806-CB0355FE7E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9177" y="1673899"/>
            <a:ext cx="2937393" cy="293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6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My HE+</a:t>
            </a:r>
            <a:endParaRPr lang="en-US"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06B2A9"/>
                </a:solidFill>
                <a:hlinkClick r:id="rId5">
                  <a:extLst>
                    <a:ext uri="{A12FA001-AC4F-418D-AE19-62706E023703}">
                      <ahyp:hlinkClr xmlns:ahyp="http://schemas.microsoft.com/office/drawing/2018/hyperlinkcolor" val="tx"/>
                    </a:ext>
                  </a:extLst>
                </a:hlinkClick>
              </a:rPr>
              <a:t>https://www.myheplus.com</a:t>
            </a:r>
            <a:r>
              <a:rPr lang="en-GB" dirty="0">
                <a:solidFill>
                  <a:srgbClr val="06B2A9"/>
                </a:solidFill>
                <a:hlinkClick r:id="rId5">
                  <a:extLst>
                    <a:ext uri="{A12FA001-AC4F-418D-AE19-62706E023703}">
                      <ahyp:hlinkClr xmlns:ahyp="http://schemas.microsoft.com/office/drawing/2018/hyperlinkcolor" val="tx"/>
                    </a:ext>
                  </a:extLst>
                </a:hlinkClick>
              </a:rPr>
              <a:t>/</a:t>
            </a:r>
            <a:endParaRPr lang="en-GB" dirty="0">
              <a:solidFill>
                <a:srgbClr val="06B2A9"/>
              </a:solidFill>
            </a:endParaRP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323439"/>
          </a:xfrm>
          <a:prstGeom prst="rect">
            <a:avLst/>
          </a:prstGeom>
          <a:noFill/>
        </p:spPr>
        <p:txBody>
          <a:bodyPr wrap="square" rtlCol="0">
            <a:spAutoFit/>
          </a:bodyPr>
          <a:lstStyle/>
          <a:p>
            <a:r>
              <a:rPr lang="en-US" sz="2000" dirty="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sz="2000" dirty="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1015663"/>
          </a:xfrm>
          <a:prstGeom prst="rect">
            <a:avLst/>
          </a:prstGeom>
          <a:noFill/>
        </p:spPr>
        <p:txBody>
          <a:bodyPr wrap="square" rtlCol="0">
            <a:spAutoFit/>
          </a:bodyPr>
          <a:lstStyle/>
          <a:p>
            <a:r>
              <a:rPr lang="en-US" sz="2000" dirty="0">
                <a:solidFill>
                  <a:schemeClr val="bg1"/>
                </a:solidFill>
              </a:rPr>
              <a:t>The main subject pages also give you a quick guide to what it would be like to study the subject at university level and suggest some further resources to check out. </a:t>
            </a:r>
            <a:endParaRPr lang="en-GB" sz="2000" dirty="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3403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endParaRPr lang="en-GB" b="1" dirty="0"/>
          </a:p>
          <a:p>
            <a:pPr marL="571500" indent="-571500">
              <a:lnSpc>
                <a:spcPct val="90000"/>
              </a:lnSpc>
              <a:buFont typeface="Arial" panose="020B0604020202020204" pitchFamily="34" charset="0"/>
              <a:buChar char="•"/>
            </a:pPr>
            <a:r>
              <a:rPr lang="en-GB" sz="3200" b="1" dirty="0">
                <a:solidFill>
                  <a:schemeClr val="bg1"/>
                </a:solidFill>
                <a:latin typeface="Raleway" panose="020B0503030101060003" pitchFamily="34" charset="0"/>
                <a:hlinkClick r:id="rId4"/>
              </a:rPr>
              <a:t>www.TakeYourPlace.ac.uk</a:t>
            </a:r>
            <a:r>
              <a:rPr lang="en-GB" sz="3200" b="1" dirty="0">
                <a:solidFill>
                  <a:schemeClr val="bg1"/>
                </a:solidFill>
                <a:latin typeface="Raleway" panose="020B0503030101060003" pitchFamily="34" charset="0"/>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Find Us Online:</a:t>
            </a:r>
            <a:endParaRPr lang="en-US" b="1" dirty="0">
              <a:solidFill>
                <a:srgbClr val="06B2A9"/>
              </a:solidFill>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b="1" dirty="0">
                <a:solidFill>
                  <a:schemeClr val="bg1"/>
                </a:solidFill>
                <a:latin typeface="Raleway" panose="020B0503030101060003" pitchFamily="34" charset="0"/>
                <a:hlinkClick r:id="rId9"/>
              </a:rPr>
              <a:t>Cambs@TakeYourPlace.ac.uk</a:t>
            </a:r>
            <a:endParaRPr lang="en-GB" sz="3200" b="1" dirty="0">
              <a:solidFill>
                <a:schemeClr val="bg1"/>
              </a:solidFill>
              <a:latin typeface="Raleway" panose="020B0503030101060003" pitchFamily="34" charset="0"/>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dirty="0">
                <a:solidFill>
                  <a:schemeClr val="bg1"/>
                </a:solidFill>
                <a:latin typeface="Raleway" panose="020B0503030101060003" pitchFamily="34" charset="0"/>
                <a:hlinkClick r:id="rId10"/>
              </a:rPr>
              <a:t>https://www.facebook.com/TakeYourPlaceHE</a:t>
            </a:r>
            <a:endParaRPr lang="en-GB" sz="3200" dirty="0">
              <a:solidFill>
                <a:schemeClr val="bg1"/>
              </a:solidFill>
              <a:latin typeface="Raleway" panose="020B0503030101060003" pitchFamily="34" charset="0"/>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US" sz="3200" b="1" dirty="0">
                <a:solidFill>
                  <a:schemeClr val="bg1"/>
                </a:solidFill>
                <a:latin typeface="Raleway" panose="020B0503030101060003" pitchFamily="34" charset="0"/>
              </a:rPr>
              <a:t>@</a:t>
            </a:r>
            <a:r>
              <a:rPr lang="en-US" sz="3200" b="1" dirty="0" err="1">
                <a:solidFill>
                  <a:schemeClr val="bg1"/>
                </a:solidFill>
                <a:latin typeface="Raleway" panose="020B0503030101060003" pitchFamily="34" charset="0"/>
              </a:rPr>
              <a:t>TakeYourPlaceHE</a:t>
            </a:r>
            <a:endParaRPr lang="en-US" sz="3200" b="1" dirty="0">
              <a:solidFill>
                <a:schemeClr val="bg1"/>
              </a:solidFill>
              <a:latin typeface="Raleway" panose="020B0503030101060003" pitchFamily="34" charset="0"/>
            </a:endParaRPr>
          </a:p>
          <a:p>
            <a:pPr marL="571500" indent="-571500">
              <a:lnSpc>
                <a:spcPct val="90000"/>
              </a:lnSpc>
              <a:buFont typeface="Arial" panose="020B0604020202020204" pitchFamily="34" charset="0"/>
              <a:buChar char="•"/>
            </a:pPr>
            <a:r>
              <a:rPr lang="en-US" sz="3200" b="1" dirty="0">
                <a:solidFill>
                  <a:schemeClr val="bg1"/>
                </a:solidFill>
                <a:latin typeface="Raleway" panose="020B0503030101060003" pitchFamily="34" charset="0"/>
              </a:rPr>
              <a:t>@</a:t>
            </a:r>
            <a:r>
              <a:rPr lang="en-US" sz="3200" b="1" dirty="0" err="1">
                <a:solidFill>
                  <a:schemeClr val="bg1"/>
                </a:solidFill>
                <a:latin typeface="Raleway" panose="020B0503030101060003" pitchFamily="34" charset="0"/>
              </a:rPr>
              <a:t>TakeCambs</a:t>
            </a:r>
            <a:endParaRPr lang="en-US" sz="32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79604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dirty="0">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07051" y="552404"/>
            <a:ext cx="5678906" cy="4739759"/>
          </a:xfrm>
          <a:prstGeom prst="rect">
            <a:avLst/>
          </a:prstGeom>
          <a:noFill/>
        </p:spPr>
        <p:txBody>
          <a:bodyPr wrap="square" rtlCol="0">
            <a:spAutoFit/>
          </a:bodyPr>
          <a:lstStyle/>
          <a:p>
            <a:r>
              <a:rPr lang="en-US" sz="3200" dirty="0">
                <a:solidFill>
                  <a:schemeClr val="bg1"/>
                </a:solidFill>
                <a:latin typeface="Raleway" panose="020B0503030101060003"/>
                <a:ea typeface="Arial" charset="0"/>
                <a:cs typeface="Arial" charset="0"/>
              </a:rPr>
              <a:t>Explore your options,</a:t>
            </a:r>
          </a:p>
          <a:p>
            <a:r>
              <a:rPr lang="en-US" sz="3200" dirty="0">
                <a:solidFill>
                  <a:schemeClr val="bg1"/>
                </a:solidFill>
                <a:latin typeface="Raleway" panose="020B0503030101060003"/>
                <a:ea typeface="Arial" charset="0"/>
                <a:cs typeface="Arial" charset="0"/>
              </a:rPr>
              <a:t>Discover your potential</a:t>
            </a:r>
          </a:p>
          <a:p>
            <a:endParaRPr lang="en-US" sz="3200" dirty="0">
              <a:solidFill>
                <a:schemeClr val="bg1"/>
              </a:solidFill>
              <a:latin typeface="Raleway" panose="020B0503030101060003"/>
              <a:ea typeface="Arial" charset="0"/>
              <a:cs typeface="Arial" charset="0"/>
            </a:endParaRPr>
          </a:p>
          <a:p>
            <a:r>
              <a:rPr lang="en-US" sz="3200" dirty="0">
                <a:solidFill>
                  <a:schemeClr val="bg1"/>
                </a:solidFill>
                <a:latin typeface="Raleway" panose="020B0503030101060003"/>
                <a:ea typeface="Arial" charset="0"/>
                <a:cs typeface="Arial" charset="0"/>
              </a:rPr>
              <a:t>Preparing for an Allied Health Profession application</a:t>
            </a:r>
          </a:p>
          <a:p>
            <a:r>
              <a:rPr lang="en-US" sz="3400" dirty="0">
                <a:solidFill>
                  <a:schemeClr val="bg1"/>
                </a:solidFill>
                <a:latin typeface="Raleway" panose="020B0503030101060003"/>
                <a:ea typeface="Arial" charset="0"/>
                <a:cs typeface="Arial" charset="0"/>
              </a:rPr>
              <a:t>- </a:t>
            </a:r>
            <a:r>
              <a:rPr lang="en-US" dirty="0">
                <a:solidFill>
                  <a:schemeClr val="bg1"/>
                </a:solidFill>
                <a:latin typeface="Raleway" panose="020B0503030101060003"/>
                <a:ea typeface="Arial" charset="0"/>
                <a:cs typeface="Arial" charset="0"/>
              </a:rPr>
              <a:t>art therapists, dietitians, drama therapists, music therapists, occupational therapists, operating department practitioners, orthoptists, osteopaths, paramedics, physiotherapists, podiatrists, prosthetists and orthotists, diagnostic and therapeutic radiographers, and speech and language therapists</a:t>
            </a:r>
          </a:p>
        </p:txBody>
      </p:sp>
    </p:spTree>
    <p:extLst>
      <p:ext uri="{BB962C8B-B14F-4D97-AF65-F5344CB8AC3E}">
        <p14:creationId xmlns:p14="http://schemas.microsoft.com/office/powerpoint/2010/main" val="20698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41141" y="1675040"/>
            <a:ext cx="6891426"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This PowerPoint is here to provide you with in-depth ideas to help and support you with writing a Personal Statement for an Allied Health degree application, beyond the basic tips found online.</a:t>
            </a:r>
            <a:endParaRPr lang="en-US" sz="2800" dirty="0"/>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We have put together reading lists, preparation ideas, writing advice and top tips for the application process for an English course at university.</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Raleway SemiBold" charset="0"/>
                <a:cs typeface="Arial" panose="020B0604020202020204" pitchFamily="34" charset="0"/>
              </a:rPr>
              <a:t>How can we help?</a:t>
            </a:r>
            <a:endParaRPr lang="en-US" b="1" dirty="0">
              <a:solidFill>
                <a:srgbClr val="06B2A9"/>
              </a:solidFill>
              <a:latin typeface="Arial" charset="0"/>
              <a:ea typeface="Arial" charset="0"/>
              <a:cs typeface="Arial" charset="0"/>
            </a:endParaRPr>
          </a:p>
        </p:txBody>
      </p:sp>
      <p:pic>
        <p:nvPicPr>
          <p:cNvPr id="3078" name="Picture 6" descr="Ten places to get personal statement pointers | Undergraduate | U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168" y="1786454"/>
            <a:ext cx="3508813" cy="436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504624"/>
            <a:ext cx="12077701" cy="6929039"/>
          </a:xfrm>
          <a:prstGeom prst="rect">
            <a:avLst/>
          </a:prstGeom>
        </p:spPr>
      </p:pic>
      <p:sp>
        <p:nvSpPr>
          <p:cNvPr id="9" name="TextBox 8"/>
          <p:cNvSpPr txBox="1"/>
          <p:nvPr/>
        </p:nvSpPr>
        <p:spPr>
          <a:xfrm>
            <a:off x="185057" y="1325657"/>
            <a:ext cx="8229101" cy="5663089"/>
          </a:xfrm>
          <a:prstGeom prst="rect">
            <a:avLst/>
          </a:prstGeom>
          <a:noFill/>
        </p:spPr>
        <p:txBody>
          <a:bodyPr wrap="square" rtlCol="0">
            <a:spAutoFit/>
          </a:bodyPr>
          <a:lstStyle/>
          <a:p>
            <a:r>
              <a:rPr lang="en-US" dirty="0">
                <a:solidFill>
                  <a:schemeClr val="bg1"/>
                </a:solidFill>
                <a:latin typeface="Raleway" charset="0"/>
              </a:rPr>
              <a:t>The Allied Health Professions (AHPs) comprise of 14 distinct occupations including: art therapists, dietitians, </a:t>
            </a:r>
            <a:r>
              <a:rPr lang="en-US" dirty="0" err="1">
                <a:solidFill>
                  <a:schemeClr val="bg1"/>
                </a:solidFill>
                <a:latin typeface="Raleway" charset="0"/>
              </a:rPr>
              <a:t>dramatherapists</a:t>
            </a:r>
            <a:r>
              <a:rPr lang="en-US" dirty="0">
                <a:solidFill>
                  <a:schemeClr val="bg1"/>
                </a:solidFill>
                <a:latin typeface="Raleway" charset="0"/>
              </a:rPr>
              <a:t>, music therapists, occupational therapists, operating department practitioners, orthoptists, osteopaths, paramedics, physiotherapists, podiatrists, prosthetists and orthotists, diagnostic and therapeutic radiographers, and speech and language therapists.</a:t>
            </a:r>
          </a:p>
          <a:p>
            <a:endParaRPr lang="en-US" dirty="0">
              <a:solidFill>
                <a:schemeClr val="bg1"/>
              </a:solidFill>
              <a:latin typeface="Raleway" charset="0"/>
            </a:endParaRPr>
          </a:p>
          <a:p>
            <a:r>
              <a:rPr lang="en-US" dirty="0">
                <a:solidFill>
                  <a:schemeClr val="bg1"/>
                </a:solidFill>
                <a:latin typeface="Raleway" charset="0"/>
              </a:rPr>
              <a:t>AHPs form the third largest clinical workforce in health and social care in England. They provide high quality care to patients and clients across a wide range of care pathways and in a variety of settings that include, hospitals, community, the independent and charitable sectors and schools. They work in health promotion to prevent accident or illness, they are active in treatment and rehabilitation and they promote self-help and independence.</a:t>
            </a:r>
          </a:p>
          <a:p>
            <a:endParaRPr lang="en-US" dirty="0">
              <a:solidFill>
                <a:schemeClr val="bg1"/>
              </a:solidFill>
              <a:latin typeface="Raleway" charset="0"/>
            </a:endParaRPr>
          </a:p>
          <a:p>
            <a:r>
              <a:rPr lang="en-US" dirty="0">
                <a:solidFill>
                  <a:schemeClr val="bg1"/>
                </a:solidFill>
                <a:latin typeface="Raleway" charset="0"/>
              </a:rPr>
              <a:t>AHPs have professional titles </a:t>
            </a:r>
            <a:r>
              <a:rPr lang="en-US" dirty="0" err="1">
                <a:solidFill>
                  <a:schemeClr val="bg1"/>
                </a:solidFill>
                <a:latin typeface="Raleway" charset="0"/>
              </a:rPr>
              <a:t>recognised</a:t>
            </a:r>
            <a:r>
              <a:rPr lang="en-US" dirty="0">
                <a:solidFill>
                  <a:schemeClr val="bg1"/>
                </a:solidFill>
                <a:latin typeface="Raleway" charset="0"/>
              </a:rPr>
              <a:t> by NHS England and protected by law. In order to use their professional titles – such as occupational therapist or speech and language therapist – each professional must be registered with the regulatory body - the Health and Care Professions Council.</a:t>
            </a:r>
          </a:p>
          <a:p>
            <a:r>
              <a:rPr lang="en-US" dirty="0">
                <a:solidFill>
                  <a:schemeClr val="bg1"/>
                </a:solidFill>
                <a:latin typeface="Raleway" charset="0"/>
              </a:rPr>
              <a:t>(From </a:t>
            </a:r>
            <a:r>
              <a:rPr lang="en-US" dirty="0">
                <a:solidFill>
                  <a:srgbClr val="06B2A9"/>
                </a:solidFill>
                <a:latin typeface="Raleway" charset="0"/>
                <a:hlinkClick r:id="rId4">
                  <a:extLst>
                    <a:ext uri="{A12FA001-AC4F-418D-AE19-62706E023703}">
                      <ahyp:hlinkClr xmlns:ahyp="http://schemas.microsoft.com/office/drawing/2018/hyperlinkcolor" val="tx"/>
                    </a:ext>
                  </a:extLst>
                </a:hlinkClick>
              </a:rPr>
              <a:t>https://www.hee.nhs.uk/our-work/allied-health-professions</a:t>
            </a:r>
            <a:r>
              <a:rPr lang="en-US" dirty="0">
                <a:solidFill>
                  <a:schemeClr val="bg1"/>
                </a:solidFill>
                <a:latin typeface="Raleway" charset="0"/>
              </a:rPr>
              <a:t>)</a:t>
            </a:r>
          </a:p>
          <a:p>
            <a:endParaRPr lang="en-US" sz="2000" dirty="0">
              <a:solidFill>
                <a:schemeClr val="bg1"/>
              </a:solidFill>
              <a:latin typeface="Raleway" charset="0"/>
            </a:endParaRPr>
          </a:p>
        </p:txBody>
      </p:sp>
      <p:sp>
        <p:nvSpPr>
          <p:cNvPr id="6" name="Title 1"/>
          <p:cNvSpPr txBox="1">
            <a:spLocks/>
          </p:cNvSpPr>
          <p:nvPr/>
        </p:nvSpPr>
        <p:spPr>
          <a:xfrm>
            <a:off x="332591" y="-19565"/>
            <a:ext cx="10515600" cy="105620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What are the Allied Health Professions?</a:t>
            </a:r>
            <a:endParaRPr lang="en-US" sz="4800" b="1" dirty="0">
              <a:solidFill>
                <a:srgbClr val="06B2A9"/>
              </a:solidFill>
              <a:latin typeface="Arial" charset="0"/>
              <a:ea typeface="Arial" charset="0"/>
              <a:cs typeface="Arial" charset="0"/>
            </a:endParaRPr>
          </a:p>
        </p:txBody>
      </p:sp>
      <p:pic>
        <p:nvPicPr>
          <p:cNvPr id="1026" name="Picture 2" descr="Allied Health Professionals | Public Health Network Cymru">
            <a:extLst>
              <a:ext uri="{FF2B5EF4-FFF2-40B4-BE49-F238E27FC236}">
                <a16:creationId xmlns:a16="http://schemas.microsoft.com/office/drawing/2014/main" id="{64B91E4E-EBCE-49F5-9D7D-69C92262B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4158" y="2959896"/>
            <a:ext cx="3333121" cy="239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1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7" y="-278847"/>
            <a:ext cx="12077701" cy="6929039"/>
          </a:xfrm>
          <a:prstGeom prst="rect">
            <a:avLst/>
          </a:prstGeom>
        </p:spPr>
      </p:pic>
      <p:sp>
        <p:nvSpPr>
          <p:cNvPr id="9" name="TextBox 8"/>
          <p:cNvSpPr txBox="1"/>
          <p:nvPr/>
        </p:nvSpPr>
        <p:spPr>
          <a:xfrm>
            <a:off x="185057" y="1325657"/>
            <a:ext cx="10515600" cy="5324535"/>
          </a:xfrm>
          <a:prstGeom prst="rect">
            <a:avLst/>
          </a:prstGeom>
          <a:noFill/>
        </p:spPr>
        <p:txBody>
          <a:bodyPr wrap="square" rtlCol="0">
            <a:spAutoFit/>
          </a:bodyPr>
          <a:lstStyle/>
          <a:p>
            <a:r>
              <a:rPr lang="en-US" sz="2000" dirty="0">
                <a:solidFill>
                  <a:schemeClr val="bg1"/>
                </a:solidFill>
                <a:latin typeface="Raleway" charset="0"/>
              </a:rPr>
              <a:t>From </a:t>
            </a:r>
            <a:r>
              <a:rPr lang="en-US" sz="2000" dirty="0">
                <a:solidFill>
                  <a:srgbClr val="06B2A9"/>
                </a:solidFill>
                <a:latin typeface="Raleway" charset="0"/>
                <a:hlinkClick r:id="rId4">
                  <a:extLst>
                    <a:ext uri="{A12FA001-AC4F-418D-AE19-62706E023703}">
                      <ahyp:hlinkClr xmlns:ahyp="http://schemas.microsoft.com/office/drawing/2018/hyperlinkcolor" val="tx"/>
                    </a:ext>
                  </a:extLst>
                </a:hlinkClick>
              </a:rPr>
              <a:t>https://www.england.nhs.uk/ahp/role</a:t>
            </a:r>
            <a:endParaRPr lang="en-US" sz="2000" dirty="0">
              <a:solidFill>
                <a:srgbClr val="06B2A9"/>
              </a:solidFill>
              <a:latin typeface="Raleway" charset="0"/>
            </a:endParaRPr>
          </a:p>
          <a:p>
            <a:endParaRPr lang="en-US" sz="2000" dirty="0">
              <a:solidFill>
                <a:schemeClr val="bg1"/>
              </a:solidFill>
              <a:latin typeface="Raleway" charset="0"/>
            </a:endParaRPr>
          </a:p>
          <a:p>
            <a:r>
              <a:rPr lang="en-US" sz="2000" b="1" dirty="0">
                <a:solidFill>
                  <a:schemeClr val="bg1"/>
                </a:solidFill>
                <a:latin typeface="Raleway" charset="0"/>
              </a:rPr>
              <a:t>Art therapists </a:t>
            </a:r>
            <a:r>
              <a:rPr lang="en-US" sz="2000" dirty="0">
                <a:solidFill>
                  <a:schemeClr val="bg1"/>
                </a:solidFill>
                <a:latin typeface="Raleway" charset="0"/>
              </a:rPr>
              <a:t>use art as a form of psychotherapy to encourage clients to explore a variety of issues including physical and mental health problems. </a:t>
            </a:r>
          </a:p>
          <a:p>
            <a:r>
              <a:rPr lang="en-US" sz="2000" b="1" dirty="0">
                <a:solidFill>
                  <a:schemeClr val="bg1"/>
                </a:solidFill>
                <a:latin typeface="Raleway" charset="0"/>
              </a:rPr>
              <a:t>Dietitians</a:t>
            </a:r>
            <a:r>
              <a:rPr lang="en-US" sz="2000" dirty="0">
                <a:solidFill>
                  <a:schemeClr val="bg1"/>
                </a:solidFill>
                <a:latin typeface="Raleway" charset="0"/>
              </a:rPr>
              <a:t> are the only qualified health professionals who assess, diagnose and treat diet and nutritional problems at an individual and wider public health level.</a:t>
            </a:r>
          </a:p>
          <a:p>
            <a:r>
              <a:rPr lang="en-US" sz="2000" b="1" dirty="0">
                <a:solidFill>
                  <a:schemeClr val="bg1"/>
                </a:solidFill>
                <a:latin typeface="Raleway" charset="0"/>
              </a:rPr>
              <a:t>Drama therapists</a:t>
            </a:r>
            <a:r>
              <a:rPr lang="en-US" sz="2000" dirty="0">
                <a:solidFill>
                  <a:schemeClr val="bg1"/>
                </a:solidFill>
                <a:latin typeface="Raleway" charset="0"/>
              </a:rPr>
              <a:t> are both clinicians and artists who use performance arts as a medium for psychological therapy.  </a:t>
            </a:r>
          </a:p>
          <a:p>
            <a:r>
              <a:rPr lang="en-US" sz="2000" b="1" dirty="0">
                <a:solidFill>
                  <a:schemeClr val="bg1"/>
                </a:solidFill>
                <a:latin typeface="Raleway" charset="0"/>
              </a:rPr>
              <a:t>Music therapists </a:t>
            </a:r>
            <a:r>
              <a:rPr lang="en-US" sz="2000" dirty="0">
                <a:solidFill>
                  <a:schemeClr val="bg1"/>
                </a:solidFill>
                <a:latin typeface="Raleway" charset="0"/>
              </a:rPr>
              <a:t>engage clients in live musical interaction so as to promote an individual’s emotional wellbeing and improve their communication skills. </a:t>
            </a:r>
          </a:p>
          <a:p>
            <a:r>
              <a:rPr lang="en-US" sz="2000" b="1" dirty="0">
                <a:solidFill>
                  <a:schemeClr val="bg1"/>
                </a:solidFill>
                <a:latin typeface="Raleway" charset="0"/>
              </a:rPr>
              <a:t>Occupational therapists </a:t>
            </a:r>
            <a:r>
              <a:rPr lang="en-US" sz="2000" dirty="0">
                <a:solidFill>
                  <a:schemeClr val="bg1"/>
                </a:solidFill>
                <a:latin typeface="Raleway" charset="0"/>
              </a:rPr>
              <a:t>use a range of interventions to enable people return to or </a:t>
            </a:r>
            <a:r>
              <a:rPr lang="en-US" sz="2000" dirty="0" err="1">
                <a:solidFill>
                  <a:schemeClr val="bg1"/>
                </a:solidFill>
                <a:latin typeface="Raleway" charset="0"/>
              </a:rPr>
              <a:t>optimise</a:t>
            </a:r>
            <a:r>
              <a:rPr lang="en-US" sz="2000" dirty="0">
                <a:solidFill>
                  <a:schemeClr val="bg1"/>
                </a:solidFill>
                <a:latin typeface="Raleway" charset="0"/>
              </a:rPr>
              <a:t> participation in things they struggle to do resulting from physical, mental, social or developmental difficulties.</a:t>
            </a:r>
          </a:p>
          <a:p>
            <a:r>
              <a:rPr lang="en-US" sz="2000" b="1" dirty="0">
                <a:solidFill>
                  <a:schemeClr val="bg1"/>
                </a:solidFill>
                <a:latin typeface="Raleway" charset="0"/>
              </a:rPr>
              <a:t>Operating department practitioners </a:t>
            </a:r>
            <a:r>
              <a:rPr lang="en-US" sz="2000" dirty="0">
                <a:solidFill>
                  <a:schemeClr val="bg1"/>
                </a:solidFill>
                <a:latin typeface="Raleway" charset="0"/>
              </a:rPr>
              <a:t>(ODPs) are highly skilled healthcare practitioners that support patients of all ages during each phase of an operation.</a:t>
            </a:r>
          </a:p>
          <a:p>
            <a:r>
              <a:rPr lang="en-US" sz="2000" b="1" dirty="0">
                <a:solidFill>
                  <a:schemeClr val="bg1"/>
                </a:solidFill>
                <a:latin typeface="Raleway" charset="0"/>
              </a:rPr>
              <a:t>Orthoptists </a:t>
            </a:r>
            <a:r>
              <a:rPr lang="en-US" sz="2000" dirty="0" err="1">
                <a:solidFill>
                  <a:schemeClr val="bg1"/>
                </a:solidFill>
                <a:latin typeface="Raleway" charset="0"/>
              </a:rPr>
              <a:t>specialise</a:t>
            </a:r>
            <a:r>
              <a:rPr lang="en-US" sz="2000" dirty="0">
                <a:solidFill>
                  <a:schemeClr val="bg1"/>
                </a:solidFill>
                <a:latin typeface="Raleway" charset="0"/>
              </a:rPr>
              <a:t> in diagnosing and managing eye conditions, in a wide age range of patients, that affect eye movements, visual development or how eyes work together.</a:t>
            </a:r>
          </a:p>
        </p:txBody>
      </p:sp>
      <p:sp>
        <p:nvSpPr>
          <p:cNvPr id="6" name="Title 1"/>
          <p:cNvSpPr txBox="1">
            <a:spLocks/>
          </p:cNvSpPr>
          <p:nvPr/>
        </p:nvSpPr>
        <p:spPr>
          <a:xfrm>
            <a:off x="299357" y="903"/>
            <a:ext cx="10515600" cy="105620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What are the Allied Health Professions?</a:t>
            </a:r>
            <a:endParaRPr lang="en-US" sz="4800"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335129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7" y="-337361"/>
            <a:ext cx="12077701" cy="6929039"/>
          </a:xfrm>
          <a:prstGeom prst="rect">
            <a:avLst/>
          </a:prstGeom>
        </p:spPr>
      </p:pic>
      <p:sp>
        <p:nvSpPr>
          <p:cNvPr id="9" name="TextBox 8"/>
          <p:cNvSpPr txBox="1"/>
          <p:nvPr/>
        </p:nvSpPr>
        <p:spPr>
          <a:xfrm>
            <a:off x="185057" y="1325657"/>
            <a:ext cx="10183736" cy="5416868"/>
          </a:xfrm>
          <a:prstGeom prst="rect">
            <a:avLst/>
          </a:prstGeom>
          <a:noFill/>
        </p:spPr>
        <p:txBody>
          <a:bodyPr wrap="square" rtlCol="0">
            <a:spAutoFit/>
          </a:bodyPr>
          <a:lstStyle/>
          <a:p>
            <a:r>
              <a:rPr lang="en-US" sz="2000" dirty="0">
                <a:solidFill>
                  <a:schemeClr val="bg1"/>
                </a:solidFill>
                <a:latin typeface="Raleway" charset="0"/>
              </a:rPr>
              <a:t>From </a:t>
            </a:r>
            <a:r>
              <a:rPr lang="en-US" sz="2000" dirty="0">
                <a:solidFill>
                  <a:srgbClr val="06B2A9"/>
                </a:solidFill>
                <a:latin typeface="Raleway" charset="0"/>
                <a:hlinkClick r:id="rId4">
                  <a:extLst>
                    <a:ext uri="{A12FA001-AC4F-418D-AE19-62706E023703}">
                      <ahyp:hlinkClr xmlns:ahyp="http://schemas.microsoft.com/office/drawing/2018/hyperlinkcolor" val="tx"/>
                    </a:ext>
                  </a:extLst>
                </a:hlinkClick>
              </a:rPr>
              <a:t>https://www.england.nhs.uk/ahp/role</a:t>
            </a:r>
            <a:endParaRPr lang="en-US" sz="2000" dirty="0">
              <a:solidFill>
                <a:srgbClr val="06B2A9"/>
              </a:solidFill>
              <a:latin typeface="Raleway" charset="0"/>
            </a:endParaRPr>
          </a:p>
          <a:p>
            <a:endParaRPr lang="en-US" sz="2000" dirty="0">
              <a:solidFill>
                <a:schemeClr val="bg1"/>
              </a:solidFill>
              <a:latin typeface="Raleway" charset="0"/>
            </a:endParaRPr>
          </a:p>
          <a:p>
            <a:r>
              <a:rPr lang="en-US" b="1" dirty="0">
                <a:solidFill>
                  <a:schemeClr val="bg1"/>
                </a:solidFill>
                <a:latin typeface="Raleway" charset="0"/>
              </a:rPr>
              <a:t>Osteopaths</a:t>
            </a:r>
            <a:r>
              <a:rPr lang="en-US" dirty="0">
                <a:solidFill>
                  <a:schemeClr val="bg1"/>
                </a:solidFill>
                <a:latin typeface="Raleway" charset="0"/>
              </a:rPr>
              <a:t> take a holistic view of the structure and function of the body to diagnose and treat a wide variety of medical conditions.</a:t>
            </a:r>
          </a:p>
          <a:p>
            <a:r>
              <a:rPr lang="en-US" b="1" dirty="0">
                <a:solidFill>
                  <a:schemeClr val="bg1"/>
                </a:solidFill>
                <a:latin typeface="Raleway" charset="0"/>
              </a:rPr>
              <a:t>Paramedics</a:t>
            </a:r>
            <a:r>
              <a:rPr lang="en-US" dirty="0">
                <a:solidFill>
                  <a:schemeClr val="bg1"/>
                </a:solidFill>
                <a:latin typeface="Raleway" charset="0"/>
              </a:rPr>
              <a:t> are senior ambulance service healthcare professionals at an accident or a medical emergency responsible for assessing a patient’s condition and giving essential treatment.</a:t>
            </a:r>
          </a:p>
          <a:p>
            <a:r>
              <a:rPr lang="en-US" b="1" dirty="0">
                <a:solidFill>
                  <a:schemeClr val="bg1"/>
                </a:solidFill>
                <a:latin typeface="Raleway" charset="0"/>
              </a:rPr>
              <a:t>Physiotherapists</a:t>
            </a:r>
            <a:r>
              <a:rPr lang="en-US" dirty="0">
                <a:solidFill>
                  <a:schemeClr val="bg1"/>
                </a:solidFill>
                <a:latin typeface="Raleway" charset="0"/>
              </a:rPr>
              <a:t> address problems of impairment, activity and participation and manage recovering, stable and deteriorating conditions.</a:t>
            </a:r>
          </a:p>
          <a:p>
            <a:r>
              <a:rPr lang="en-US" b="1" dirty="0">
                <a:solidFill>
                  <a:schemeClr val="bg1"/>
                </a:solidFill>
                <a:latin typeface="Raleway" charset="0"/>
              </a:rPr>
              <a:t>Podiatrists</a:t>
            </a:r>
            <a:r>
              <a:rPr lang="en-US" dirty="0">
                <a:solidFill>
                  <a:schemeClr val="bg1"/>
                </a:solidFill>
                <a:latin typeface="Raleway" charset="0"/>
              </a:rPr>
              <a:t> provide essential assessment, evaluation and foot care for a wide range of patients with a variety of conditions both long term and acute.</a:t>
            </a:r>
          </a:p>
          <a:p>
            <a:r>
              <a:rPr lang="en-US" b="1" dirty="0">
                <a:solidFill>
                  <a:schemeClr val="bg1"/>
                </a:solidFill>
                <a:latin typeface="Raleway" charset="0"/>
              </a:rPr>
              <a:t>Prosthetists</a:t>
            </a:r>
            <a:r>
              <a:rPr lang="en-US" dirty="0">
                <a:solidFill>
                  <a:schemeClr val="bg1"/>
                </a:solidFill>
                <a:latin typeface="Raleway" charset="0"/>
              </a:rPr>
              <a:t> are autonomous registered practitioners who provide gait analysis and engineering solutions to patients with limb loss. </a:t>
            </a:r>
            <a:r>
              <a:rPr lang="en-US" b="1" dirty="0">
                <a:solidFill>
                  <a:schemeClr val="bg1"/>
                </a:solidFill>
                <a:latin typeface="Raleway" charset="0"/>
              </a:rPr>
              <a:t>Orthotists</a:t>
            </a:r>
            <a:r>
              <a:rPr lang="en-US" dirty="0">
                <a:solidFill>
                  <a:schemeClr val="bg1"/>
                </a:solidFill>
                <a:latin typeface="Raleway" charset="0"/>
              </a:rPr>
              <a:t> are autonomous registered practitioners who provide gait analysis and engineering solutions to patients with problems of the neuro, muscular and skeletal systems.</a:t>
            </a:r>
          </a:p>
          <a:p>
            <a:r>
              <a:rPr lang="en-US" b="1" dirty="0">
                <a:solidFill>
                  <a:schemeClr val="bg1"/>
                </a:solidFill>
                <a:latin typeface="Raleway" charset="0"/>
              </a:rPr>
              <a:t>Diagnostic radiographers </a:t>
            </a:r>
            <a:r>
              <a:rPr lang="en-US" dirty="0">
                <a:solidFill>
                  <a:schemeClr val="bg1"/>
                </a:solidFill>
                <a:latin typeface="Raleway" charset="0"/>
              </a:rPr>
              <a:t>use a range of techniques to produce high quality images to diagnose an injury or disease. </a:t>
            </a:r>
            <a:r>
              <a:rPr lang="en-US" b="1" dirty="0">
                <a:solidFill>
                  <a:schemeClr val="bg1"/>
                </a:solidFill>
                <a:latin typeface="Raleway" charset="0"/>
              </a:rPr>
              <a:t>Therapeutic radiographers </a:t>
            </a:r>
            <a:r>
              <a:rPr lang="en-US" dirty="0">
                <a:solidFill>
                  <a:schemeClr val="bg1"/>
                </a:solidFill>
                <a:latin typeface="Raleway" charset="0"/>
              </a:rPr>
              <a:t>play a vital role in the treatment of cancer as they are the only health professionals qualified to plan and deliver radiotherapy.</a:t>
            </a:r>
          </a:p>
          <a:p>
            <a:r>
              <a:rPr lang="en-US" b="1" dirty="0">
                <a:solidFill>
                  <a:schemeClr val="bg1"/>
                </a:solidFill>
                <a:latin typeface="Raleway" charset="0"/>
              </a:rPr>
              <a:t>Speech and language therapists </a:t>
            </a:r>
            <a:r>
              <a:rPr lang="en-US" dirty="0">
                <a:solidFill>
                  <a:schemeClr val="bg1"/>
                </a:solidFill>
                <a:latin typeface="Raleway" charset="0"/>
              </a:rPr>
              <a:t>work with children and adults to help them overcome or adapt to a vast array of disorders of speech, language, communication and swallowing.</a:t>
            </a:r>
          </a:p>
        </p:txBody>
      </p:sp>
      <p:sp>
        <p:nvSpPr>
          <p:cNvPr id="6" name="Title 1"/>
          <p:cNvSpPr txBox="1">
            <a:spLocks/>
          </p:cNvSpPr>
          <p:nvPr/>
        </p:nvSpPr>
        <p:spPr>
          <a:xfrm>
            <a:off x="332591" y="100771"/>
            <a:ext cx="10515600" cy="105620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What are the Allied Health Professions?</a:t>
            </a:r>
            <a:endParaRPr lang="en-US" sz="4800"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421185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85057" y="1324711"/>
            <a:ext cx="9411949" cy="707886"/>
          </a:xfrm>
          <a:prstGeom prst="rect">
            <a:avLst/>
          </a:prstGeom>
          <a:noFill/>
        </p:spPr>
        <p:txBody>
          <a:bodyPr wrap="square" rtlCol="0">
            <a:spAutoFit/>
          </a:bodyPr>
          <a:lstStyle/>
          <a:p>
            <a:r>
              <a:rPr lang="en-US" sz="2000" dirty="0">
                <a:solidFill>
                  <a:schemeClr val="bg1"/>
                </a:solidFill>
                <a:latin typeface="Raleway" charset="0"/>
              </a:rPr>
              <a:t>Some Allied Health Profession Courses are eligible for a minimum of £5,000 in non-repayable bursary to support you while you study. </a:t>
            </a:r>
          </a:p>
        </p:txBody>
      </p:sp>
      <p:sp>
        <p:nvSpPr>
          <p:cNvPr id="6" name="Title 1"/>
          <p:cNvSpPr txBox="1">
            <a:spLocks/>
          </p:cNvSpPr>
          <p:nvPr/>
        </p:nvSpPr>
        <p:spPr>
          <a:xfrm>
            <a:off x="332591" y="104127"/>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AHP Bursaries</a:t>
            </a:r>
            <a:endParaRPr lang="en-US" sz="4800" b="1" dirty="0">
              <a:solidFill>
                <a:srgbClr val="06B2A9"/>
              </a:solidFill>
              <a:latin typeface="Arial" charset="0"/>
              <a:ea typeface="Arial" charset="0"/>
              <a:cs typeface="Arial" charset="0"/>
            </a:endParaRPr>
          </a:p>
        </p:txBody>
      </p:sp>
      <p:pic>
        <p:nvPicPr>
          <p:cNvPr id="2" name="Picture 1">
            <a:extLst>
              <a:ext uri="{FF2B5EF4-FFF2-40B4-BE49-F238E27FC236}">
                <a16:creationId xmlns:a16="http://schemas.microsoft.com/office/drawing/2014/main" id="{F13C7FD5-B3EB-4378-ADC1-49A8CA9C5C80}"/>
              </a:ext>
            </a:extLst>
          </p:cNvPr>
          <p:cNvPicPr>
            <a:picLocks noChangeAspect="1"/>
          </p:cNvPicPr>
          <p:nvPr/>
        </p:nvPicPr>
        <p:blipFill>
          <a:blip r:embed="rId4"/>
          <a:stretch>
            <a:fillRect/>
          </a:stretch>
        </p:blipFill>
        <p:spPr>
          <a:xfrm>
            <a:off x="2444644" y="2032597"/>
            <a:ext cx="6751827" cy="3777624"/>
          </a:xfrm>
          <a:prstGeom prst="rect">
            <a:avLst/>
          </a:prstGeom>
        </p:spPr>
      </p:pic>
      <p:sp>
        <p:nvSpPr>
          <p:cNvPr id="7" name="TextBox 6">
            <a:extLst>
              <a:ext uri="{FF2B5EF4-FFF2-40B4-BE49-F238E27FC236}">
                <a16:creationId xmlns:a16="http://schemas.microsoft.com/office/drawing/2014/main" id="{DF0AB3DC-A2EF-42DB-9EC7-8C3A0E5DD7F8}"/>
              </a:ext>
            </a:extLst>
          </p:cNvPr>
          <p:cNvSpPr txBox="1"/>
          <p:nvPr/>
        </p:nvSpPr>
        <p:spPr>
          <a:xfrm>
            <a:off x="332591" y="5881260"/>
            <a:ext cx="9411949" cy="1015663"/>
          </a:xfrm>
          <a:prstGeom prst="rect">
            <a:avLst/>
          </a:prstGeom>
          <a:noFill/>
        </p:spPr>
        <p:txBody>
          <a:bodyPr wrap="square" rtlCol="0">
            <a:spAutoFit/>
          </a:bodyPr>
          <a:lstStyle/>
          <a:p>
            <a:r>
              <a:rPr lang="en-US" sz="2000" dirty="0">
                <a:solidFill>
                  <a:schemeClr val="bg1"/>
                </a:solidFill>
                <a:latin typeface="Raleway" charset="0"/>
              </a:rPr>
              <a:t>Eligible courses are listed in purple. </a:t>
            </a:r>
          </a:p>
          <a:p>
            <a:r>
              <a:rPr lang="en-US" sz="2000" dirty="0">
                <a:solidFill>
                  <a:schemeClr val="bg1"/>
                </a:solidFill>
                <a:latin typeface="Raleway" charset="0"/>
              </a:rPr>
              <a:t>More info at </a:t>
            </a:r>
            <a:r>
              <a:rPr lang="en-US" sz="2000" dirty="0">
                <a:solidFill>
                  <a:srgbClr val="06B2A9"/>
                </a:solidFill>
                <a:latin typeface="Raleway" charset="0"/>
                <a:hlinkClick r:id="rId5">
                  <a:extLst>
                    <a:ext uri="{A12FA001-AC4F-418D-AE19-62706E023703}">
                      <ahyp:hlinkClr xmlns:ahyp="http://schemas.microsoft.com/office/drawing/2018/hyperlinkcolor" val="tx"/>
                    </a:ext>
                  </a:extLst>
                </a:hlinkClick>
              </a:rPr>
              <a:t>https://iseethedifference.co.uk/the-recent-bursary-for-health-courses-explained/</a:t>
            </a:r>
            <a:r>
              <a:rPr lang="en-US" sz="2000" dirty="0">
                <a:solidFill>
                  <a:srgbClr val="06B2A9"/>
                </a:solidFill>
                <a:latin typeface="Raleway" charset="0"/>
              </a:rPr>
              <a:t> </a:t>
            </a:r>
          </a:p>
        </p:txBody>
      </p:sp>
    </p:spTree>
    <p:extLst>
      <p:ext uri="{BB962C8B-B14F-4D97-AF65-F5344CB8AC3E}">
        <p14:creationId xmlns:p14="http://schemas.microsoft.com/office/powerpoint/2010/main" val="245212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85057" y="1324711"/>
            <a:ext cx="11674352" cy="5355312"/>
          </a:xfrm>
          <a:prstGeom prst="rect">
            <a:avLst/>
          </a:prstGeom>
          <a:noFill/>
        </p:spPr>
        <p:txBody>
          <a:bodyPr wrap="square" rtlCol="0">
            <a:spAutoFit/>
          </a:bodyPr>
          <a:lstStyle/>
          <a:p>
            <a:endParaRPr lang="en-US" dirty="0">
              <a:solidFill>
                <a:schemeClr val="bg1"/>
              </a:solidFill>
              <a:latin typeface="Raleway" charset="0"/>
            </a:endParaRPr>
          </a:p>
          <a:p>
            <a:r>
              <a:rPr lang="en-US" dirty="0">
                <a:solidFill>
                  <a:schemeClr val="bg1"/>
                </a:solidFill>
                <a:latin typeface="Raleway" charset="0"/>
              </a:rPr>
              <a:t>1. Helping others</a:t>
            </a:r>
          </a:p>
          <a:p>
            <a:r>
              <a:rPr lang="en-US" dirty="0">
                <a:solidFill>
                  <a:schemeClr val="bg1"/>
                </a:solidFill>
                <a:latin typeface="Raleway" charset="0"/>
              </a:rPr>
              <a:t>AHPs are altruistic professions, concerned with aiding those who can not fend for themselves. </a:t>
            </a:r>
          </a:p>
          <a:p>
            <a:r>
              <a:rPr lang="en-US" dirty="0">
                <a:solidFill>
                  <a:schemeClr val="bg1"/>
                </a:solidFill>
                <a:latin typeface="Raleway" charset="0"/>
              </a:rPr>
              <a:t>2. AHPs are well respected</a:t>
            </a:r>
          </a:p>
          <a:p>
            <a:r>
              <a:rPr lang="en-US" dirty="0">
                <a:solidFill>
                  <a:schemeClr val="bg1"/>
                </a:solidFill>
                <a:latin typeface="Raleway" charset="0"/>
              </a:rPr>
              <a:t>AHPs are also nobles profession; those who pursue them are well respected and valued members of society. People like people who help people.</a:t>
            </a:r>
          </a:p>
          <a:p>
            <a:r>
              <a:rPr lang="en-US" dirty="0">
                <a:solidFill>
                  <a:schemeClr val="bg1"/>
                </a:solidFill>
                <a:latin typeface="Raleway" charset="0"/>
              </a:rPr>
              <a:t>3. AHP students have great Graduate Prospects </a:t>
            </a:r>
          </a:p>
          <a:p>
            <a:r>
              <a:rPr lang="en-US" dirty="0">
                <a:solidFill>
                  <a:schemeClr val="bg1"/>
                </a:solidFill>
                <a:latin typeface="Raleway" charset="0"/>
              </a:rPr>
              <a:t>As with many medical degrees, AHPs boast very high Graduate Prospects scores, meaning that employment is probable come graduation.</a:t>
            </a:r>
          </a:p>
          <a:p>
            <a:r>
              <a:rPr lang="en-US" dirty="0">
                <a:solidFill>
                  <a:schemeClr val="bg1"/>
                </a:solidFill>
                <a:latin typeface="Raleway" charset="0"/>
              </a:rPr>
              <a:t>4. Professional recognition</a:t>
            </a:r>
          </a:p>
          <a:p>
            <a:r>
              <a:rPr lang="en-US" dirty="0">
                <a:solidFill>
                  <a:schemeClr val="bg1"/>
                </a:solidFill>
                <a:latin typeface="Raleway" charset="0"/>
              </a:rPr>
              <a:t>AHPs have professional titles </a:t>
            </a:r>
            <a:r>
              <a:rPr lang="en-US" dirty="0" err="1">
                <a:solidFill>
                  <a:schemeClr val="bg1"/>
                </a:solidFill>
                <a:latin typeface="Raleway" charset="0"/>
              </a:rPr>
              <a:t>recognised</a:t>
            </a:r>
            <a:r>
              <a:rPr lang="en-US" dirty="0">
                <a:solidFill>
                  <a:schemeClr val="bg1"/>
                </a:solidFill>
                <a:latin typeface="Raleway" charset="0"/>
              </a:rPr>
              <a:t> by NHS England and protected by law. In order to use their professional titles – such as occupational therapist or speech and language therapist – each professional must be registered with the regulatory body.</a:t>
            </a:r>
          </a:p>
          <a:p>
            <a:r>
              <a:rPr lang="en-US" dirty="0">
                <a:solidFill>
                  <a:schemeClr val="bg1"/>
                </a:solidFill>
                <a:latin typeface="Raleway" charset="0"/>
              </a:rPr>
              <a:t>5. You can work anywhere</a:t>
            </a:r>
          </a:p>
          <a:p>
            <a:r>
              <a:rPr lang="en-US" dirty="0">
                <a:solidFill>
                  <a:schemeClr val="bg1"/>
                </a:solidFill>
                <a:latin typeface="Raleway" charset="0"/>
              </a:rPr>
              <a:t>Become a registered professional and your skills will be in demand throughout the country. You may even want to take your work abroad, and with the right qualifications you can.</a:t>
            </a:r>
          </a:p>
          <a:p>
            <a:r>
              <a:rPr lang="en-US" dirty="0">
                <a:solidFill>
                  <a:schemeClr val="bg1"/>
                </a:solidFill>
                <a:latin typeface="Raleway" charset="0"/>
              </a:rPr>
              <a:t>6. Practical courses</a:t>
            </a:r>
          </a:p>
          <a:p>
            <a:r>
              <a:rPr lang="en-US" dirty="0">
                <a:solidFill>
                  <a:schemeClr val="bg1"/>
                </a:solidFill>
                <a:latin typeface="Raleway" charset="0"/>
              </a:rPr>
              <a:t>Most AHP courses are incredibly practical, and involve work experience within the NHS from the first year. You can be learning on the job almost straight away.</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Why Study An AHP?</a:t>
            </a:r>
            <a:endParaRPr lang="en-US" sz="4800"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289733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246561"/>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An Academic Paragraph</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591127" y="1539894"/>
            <a:ext cx="11102109" cy="5016758"/>
          </a:xfrm>
          <a:prstGeom prst="rect">
            <a:avLst/>
          </a:prstGeom>
          <a:noFill/>
        </p:spPr>
        <p:txBody>
          <a:bodyPr wrap="square" rtlCol="0">
            <a:spAutoFit/>
          </a:bodyPr>
          <a:lstStyle/>
          <a:p>
            <a:r>
              <a:rPr lang="en-GB" sz="3200" dirty="0">
                <a:solidFill>
                  <a:schemeClr val="bg1"/>
                </a:solidFill>
                <a:latin typeface="Raleway" panose="020B0503030101060003" pitchFamily="34" charset="0"/>
              </a:rPr>
              <a:t>One of the best things to talk about in an AHP application is your related work experience or experience of caring for someone – BUT you need to think critically and analyse as well as list, to make it academic.</a:t>
            </a:r>
          </a:p>
          <a:p>
            <a:endParaRPr lang="en-GB" sz="3200" dirty="0">
              <a:solidFill>
                <a:schemeClr val="bg1"/>
              </a:solidFill>
              <a:latin typeface="Raleway" panose="020B0503030101060003" pitchFamily="34" charset="0"/>
            </a:endParaRPr>
          </a:p>
          <a:p>
            <a:r>
              <a:rPr lang="en-GB" sz="3200" dirty="0">
                <a:solidFill>
                  <a:schemeClr val="bg1"/>
                </a:solidFill>
                <a:latin typeface="Raleway" panose="020B0503030101060003" pitchFamily="34" charset="0"/>
              </a:rPr>
              <a:t>Having an academic paragraph in your personal statement is really important. You can us these reading lists and online courses to help analyse your experience or as a work-experience substitute if you haven’t had any.</a:t>
            </a:r>
          </a:p>
          <a:p>
            <a:r>
              <a:rPr lang="en-GB" sz="3200" dirty="0">
                <a:solidFill>
                  <a:schemeClr val="bg1"/>
                </a:solidFill>
                <a:latin typeface="Raleway" panose="020B0503030101060003" pitchFamily="34" charset="0"/>
              </a:rPr>
              <a:t>Makes notes as you go to refer back to later.</a:t>
            </a:r>
          </a:p>
        </p:txBody>
      </p:sp>
    </p:spTree>
    <p:extLst>
      <p:ext uri="{BB962C8B-B14F-4D97-AF65-F5344CB8AC3E}">
        <p14:creationId xmlns:p14="http://schemas.microsoft.com/office/powerpoint/2010/main" val="2631447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2823</TotalTime>
  <Words>2152</Words>
  <Application>Microsoft Office PowerPoint</Application>
  <PresentationFormat>Widescreen</PresentationFormat>
  <Paragraphs>181</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Raleway</vt:lpstr>
      <vt:lpstr>Raleway SemiBold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Organising Your Statement - 4 Paragraph Method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Desi Gradinarova</cp:lastModifiedBy>
  <cp:revision>318</cp:revision>
  <cp:lastPrinted>2017-05-05T10:55:41Z</cp:lastPrinted>
  <dcterms:created xsi:type="dcterms:W3CDTF">2017-08-30T07:55:30Z</dcterms:created>
  <dcterms:modified xsi:type="dcterms:W3CDTF">2020-04-24T14:11:05Z</dcterms:modified>
</cp:coreProperties>
</file>