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Raleway" panose="020B0003030101060003" pitchFamily="34" charset="0"/>
      <p:regular r:id="rId24"/>
      <p:bold r:id="rId25"/>
      <p:italic r:id="rId26"/>
      <p:boldItalic r:id="rId27"/>
    </p:embeddedFont>
    <p:embeddedFont>
      <p:font typeface="Raleway SemiBold"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VuTtS8zG2huUB9xMeu1RSHDqh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05fed84b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805fed84b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805fed84b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5" name="Google Shape;35;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 name="Google Shape;3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google.co.uk/#q=planet+earth+2"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www.bbc.co.uk/programmes/b0080bbs" TargetMode="External"/><Relationship Id="rId5" Type="http://schemas.openxmlformats.org/officeDocument/2006/relationships/hyperlink" Target="http://www.bbc.co.uk/programmes/b006mk25" TargetMode="External"/><Relationship Id="rId4" Type="http://schemas.openxmlformats.org/officeDocument/2006/relationships/hyperlink" Target="http://www.channel4.com/new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d9NsAqXfVE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myheplus.com/"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hyperlink" Target="https://www.open.edu/openlearn/free-courses/full-catalogu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futurelearn.com/courses/interviews" TargetMode="External"/><Relationship Id="rId5" Type="http://schemas.openxmlformats.org/officeDocument/2006/relationships/hyperlink" Target="https://www.futurelearn.com/courses/writing-applications" TargetMode="External"/><Relationship Id="rId4" Type="http://schemas.openxmlformats.org/officeDocument/2006/relationships/hyperlink" Target="https://www.futurelearn.com/" TargetMode="External"/><Relationship Id="rId9"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hyperlink" Target="https://www.facebook.com/TakeYourPlaceHE" TargetMode="External"/><Relationship Id="rId4" Type="http://schemas.openxmlformats.org/officeDocument/2006/relationships/hyperlink" Target="http://www.takeyourplace.ac.uk/" TargetMode="External"/><Relationship Id="rId9" Type="http://schemas.openxmlformats.org/officeDocument/2006/relationships/hyperlink" Target="mailto:Cambs@TakeYourPlace.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12192000" cy="6978316"/>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9" name="Google Shape;89;p1"/>
          <p:cNvPicPr preferRelativeResize="0"/>
          <p:nvPr/>
        </p:nvPicPr>
        <p:blipFill rotWithShape="1">
          <a:blip r:embed="rId3">
            <a:alphaModFix/>
          </a:blip>
          <a:srcRect/>
          <a:stretch/>
        </p:blipFill>
        <p:spPr>
          <a:xfrm>
            <a:off x="-42691" y="-20828"/>
            <a:ext cx="12230829" cy="7017113"/>
          </a:xfrm>
          <a:prstGeom prst="rect">
            <a:avLst/>
          </a:prstGeom>
          <a:noFill/>
          <a:ln>
            <a:noFill/>
          </a:ln>
        </p:spPr>
      </p:pic>
      <p:sp>
        <p:nvSpPr>
          <p:cNvPr id="90" name="Google Shape;90;p1"/>
          <p:cNvSpPr txBox="1"/>
          <p:nvPr/>
        </p:nvSpPr>
        <p:spPr>
          <a:xfrm>
            <a:off x="6871547" y="5976645"/>
            <a:ext cx="27839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6B2A9"/>
              </a:buClr>
              <a:buSzPts val="1600"/>
              <a:buFont typeface="Raleway SemiBold"/>
              <a:buNone/>
            </a:pPr>
            <a:r>
              <a:rPr lang="en-US" sz="1600" b="1" i="0" u="none" strike="noStrike" cap="none">
                <a:solidFill>
                  <a:srgbClr val="06B2A9"/>
                </a:solidFill>
                <a:latin typeface="Raleway SemiBold"/>
                <a:ea typeface="Raleway SemiBold"/>
                <a:cs typeface="Raleway SemiBold"/>
                <a:sym typeface="Raleway SemiBold"/>
              </a:rPr>
              <a:t>takeyourplace.ac.uk</a:t>
            </a:r>
            <a:endParaRPr/>
          </a:p>
        </p:txBody>
      </p:sp>
      <p:pic>
        <p:nvPicPr>
          <p:cNvPr id="91" name="Google Shape;91;p1"/>
          <p:cNvPicPr preferRelativeResize="0"/>
          <p:nvPr/>
        </p:nvPicPr>
        <p:blipFill rotWithShape="1">
          <a:blip r:embed="rId4">
            <a:alphaModFix/>
          </a:blip>
          <a:srcRect/>
          <a:stretch/>
        </p:blipFill>
        <p:spPr>
          <a:xfrm>
            <a:off x="6984865" y="5408948"/>
            <a:ext cx="1979807" cy="420955"/>
          </a:xfrm>
          <a:prstGeom prst="rect">
            <a:avLst/>
          </a:prstGeom>
          <a:noFill/>
          <a:ln>
            <a:noFill/>
          </a:ln>
        </p:spPr>
      </p:pic>
      <p:sp>
        <p:nvSpPr>
          <p:cNvPr id="92" name="Google Shape;92;p1"/>
          <p:cNvSpPr txBox="1"/>
          <p:nvPr/>
        </p:nvSpPr>
        <p:spPr>
          <a:xfrm>
            <a:off x="6729092" y="1069311"/>
            <a:ext cx="5678906"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400"/>
              <a:buFont typeface="Arial"/>
              <a:buNone/>
            </a:pPr>
            <a:r>
              <a:rPr lang="en-US" sz="3400" b="0" i="0" u="none" strike="noStrike" cap="none">
                <a:solidFill>
                  <a:srgbClr val="FFFFFF"/>
                </a:solidFill>
                <a:latin typeface="Arial"/>
                <a:ea typeface="Arial"/>
                <a:cs typeface="Arial"/>
                <a:sym typeface="Arial"/>
              </a:rPr>
              <a:t>Explore your options,</a:t>
            </a:r>
            <a:endParaRPr/>
          </a:p>
          <a:p>
            <a:pPr marL="0" marR="0" lvl="0" indent="0" algn="l" rtl="0">
              <a:lnSpc>
                <a:spcPct val="100000"/>
              </a:lnSpc>
              <a:spcBef>
                <a:spcPts val="0"/>
              </a:spcBef>
              <a:spcAft>
                <a:spcPts val="0"/>
              </a:spcAft>
              <a:buClr>
                <a:srgbClr val="FFFFFF"/>
              </a:buClr>
              <a:buSzPts val="3400"/>
              <a:buFont typeface="Arial"/>
              <a:buNone/>
            </a:pPr>
            <a:r>
              <a:rPr lang="en-US" sz="3400" b="0" i="0" u="none" strike="noStrike" cap="none">
                <a:solidFill>
                  <a:srgbClr val="FFFFFF"/>
                </a:solidFill>
                <a:latin typeface="Arial"/>
                <a:ea typeface="Arial"/>
                <a:cs typeface="Arial"/>
                <a:sym typeface="Arial"/>
              </a:rPr>
              <a:t>Discover your potential</a:t>
            </a:r>
            <a:endParaRPr/>
          </a:p>
        </p:txBody>
      </p:sp>
      <p:sp>
        <p:nvSpPr>
          <p:cNvPr id="93" name="Google Shape;93;p1"/>
          <p:cNvSpPr/>
          <p:nvPr/>
        </p:nvSpPr>
        <p:spPr>
          <a:xfrm>
            <a:off x="417095" y="1069311"/>
            <a:ext cx="6096000" cy="56323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The Network for East Anglian Collaborative Outreach (neaco) is a project aimed at increasing the number of young people going into Higher Education. neaco consists of the University of Cambridge (including its Colleges), Anglia Ruskin University, the University of East Anglia, Norwich University of the Arts, and the University of Suffolk. </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Take Your Place is the programme which is being run by neaco in schools and colleges in East Anglia. Information about how your personal information will be used by us in connection with the administration of the Take Your Place programme, and for related purposes, is available at https://www.takeyourplace.ac.uk/how-we-use-participant-data. </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We will also get in touch by email to facilitate your involvement in the Take Your Place programme. Please contact info@takeyourplace.ac.uk if you have any questions about how we use your data.</a:t>
            </a:r>
            <a:endParaRPr sz="1800" b="0" i="0" u="none" strike="noStrike" cap="none">
              <a:solidFill>
                <a:srgbClr val="FFFFFF"/>
              </a:solidFill>
              <a:latin typeface="Arial"/>
              <a:ea typeface="Arial"/>
              <a:cs typeface="Arial"/>
              <a:sym typeface="Arial"/>
            </a:endParaRPr>
          </a:p>
        </p:txBody>
      </p:sp>
      <p:sp>
        <p:nvSpPr>
          <p:cNvPr id="94" name="Google Shape;94;p1"/>
          <p:cNvSpPr/>
          <p:nvPr/>
        </p:nvSpPr>
        <p:spPr>
          <a:xfrm>
            <a:off x="417095" y="392202"/>
            <a:ext cx="4666662"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400"/>
              <a:buFont typeface="Arial"/>
              <a:buNone/>
            </a:pPr>
            <a:r>
              <a:rPr lang="en-US" sz="3400" b="0" i="0" u="none" strike="noStrike" cap="none">
                <a:solidFill>
                  <a:srgbClr val="FFFFFF"/>
                </a:solidFill>
                <a:latin typeface="Arial"/>
                <a:ea typeface="Arial"/>
                <a:cs typeface="Arial"/>
                <a:sym typeface="Arial"/>
              </a:rPr>
              <a:t>Data Protection Notice </a:t>
            </a:r>
            <a:endParaRPr sz="340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F356A"/>
        </a:solidFill>
        <a:effectLst/>
      </p:bgPr>
    </p:bg>
    <p:spTree>
      <p:nvGrpSpPr>
        <p:cNvPr id="1" name="Shape 174"/>
        <p:cNvGrpSpPr/>
        <p:nvPr/>
      </p:nvGrpSpPr>
      <p:grpSpPr>
        <a:xfrm>
          <a:off x="0" y="0"/>
          <a:ext cx="0" cy="0"/>
          <a:chOff x="0" y="0"/>
          <a:chExt cx="0" cy="0"/>
        </a:xfrm>
      </p:grpSpPr>
      <p:sp>
        <p:nvSpPr>
          <p:cNvPr id="175" name="Google Shape;175;p10"/>
          <p:cNvSpPr/>
          <p:nvPr/>
        </p:nvSpPr>
        <p:spPr>
          <a:xfrm>
            <a:off x="0" y="0"/>
            <a:ext cx="12192000" cy="6858000"/>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10" descr="Image result for geography trip to iceland"/>
          <p:cNvPicPr preferRelativeResize="0"/>
          <p:nvPr/>
        </p:nvPicPr>
        <p:blipFill rotWithShape="1">
          <a:blip r:embed="rId3">
            <a:alphaModFix/>
          </a:blip>
          <a:srcRect l="19870" r="8478" b="1"/>
          <a:stretch/>
        </p:blipFill>
        <p:spPr>
          <a:xfrm>
            <a:off x="8529321" y="10"/>
            <a:ext cx="3662680" cy="3401558"/>
          </a:xfrm>
          <a:custGeom>
            <a:avLst/>
            <a:gdLst/>
            <a:ahLst/>
            <a:cxnLst/>
            <a:rect l="l" t="t" r="r" b="b"/>
            <a:pathLst>
              <a:path w="3662680" h="3401568" extrusionOk="0">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ln>
            <a:noFill/>
          </a:ln>
        </p:spPr>
      </p:pic>
      <p:pic>
        <p:nvPicPr>
          <p:cNvPr id="177" name="Google Shape;177;p10" descr="Image result for alps"/>
          <p:cNvPicPr preferRelativeResize="0"/>
          <p:nvPr/>
        </p:nvPicPr>
        <p:blipFill rotWithShape="1">
          <a:blip r:embed="rId4">
            <a:alphaModFix/>
          </a:blip>
          <a:srcRect l="18390" r="11193" b="-1"/>
          <a:stretch/>
        </p:blipFill>
        <p:spPr>
          <a:xfrm>
            <a:off x="5115314" y="10"/>
            <a:ext cx="4118110" cy="3401558"/>
          </a:xfrm>
          <a:custGeom>
            <a:avLst/>
            <a:gdLst/>
            <a:ahLst/>
            <a:cxnLst/>
            <a:rect l="l" t="t" r="r" b="b"/>
            <a:pathLst>
              <a:path w="4118110" h="3401568" extrusionOk="0">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ln>
            <a:noFill/>
          </a:ln>
        </p:spPr>
      </p:pic>
      <p:pic>
        <p:nvPicPr>
          <p:cNvPr id="178" name="Google Shape;178;p10" descr="A group of people standing in front of a crowd posing for the camera&#10;&#10;Description automatically generated"/>
          <p:cNvPicPr preferRelativeResize="0"/>
          <p:nvPr/>
        </p:nvPicPr>
        <p:blipFill rotWithShape="1">
          <a:blip r:embed="rId5">
            <a:alphaModFix/>
          </a:blip>
          <a:srcRect t="25690" r="-1" b="1754"/>
          <a:stretch/>
        </p:blipFill>
        <p:spPr>
          <a:xfrm>
            <a:off x="5168353" y="3456432"/>
            <a:ext cx="7023646" cy="3401568"/>
          </a:xfrm>
          <a:custGeom>
            <a:avLst/>
            <a:gdLst/>
            <a:ahLst/>
            <a:cxnLst/>
            <a:rect l="l" t="t" r="r" b="b"/>
            <a:pathLst>
              <a:path w="7023646" h="3401568" extrusionOk="0">
                <a:moveTo>
                  <a:pt x="749132" y="0"/>
                </a:moveTo>
                <a:lnTo>
                  <a:pt x="7023646" y="0"/>
                </a:lnTo>
                <a:lnTo>
                  <a:pt x="7023646" y="3401568"/>
                </a:lnTo>
                <a:lnTo>
                  <a:pt x="0" y="3401568"/>
                </a:lnTo>
                <a:lnTo>
                  <a:pt x="79008" y="3238906"/>
                </a:lnTo>
                <a:cubicBezTo>
                  <a:pt x="502362" y="2321466"/>
                  <a:pt x="749563" y="1215476"/>
                  <a:pt x="749563" y="24956"/>
                </a:cubicBezTo>
                <a:close/>
              </a:path>
            </a:pathLst>
          </a:custGeom>
          <a:solidFill>
            <a:srgbClr val="3F356A"/>
          </a:solidFill>
          <a:ln>
            <a:noFill/>
          </a:ln>
        </p:spPr>
      </p:pic>
      <p:sp>
        <p:nvSpPr>
          <p:cNvPr id="179" name="Google Shape;179;p10"/>
          <p:cNvSpPr/>
          <p:nvPr/>
        </p:nvSpPr>
        <p:spPr>
          <a:xfrm>
            <a:off x="0" y="0"/>
            <a:ext cx="5932965" cy="6858000"/>
          </a:xfrm>
          <a:custGeom>
            <a:avLst/>
            <a:gdLst/>
            <a:ahLst/>
            <a:cxnLst/>
            <a:rect l="l" t="t" r="r" b="b"/>
            <a:pathLst>
              <a:path w="5932965" h="6858000" extrusionOk="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solidFill>
            <a:srgbClr val="3F356A"/>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0" name="Google Shape;180;p10"/>
          <p:cNvSpPr/>
          <p:nvPr/>
        </p:nvSpPr>
        <p:spPr>
          <a:xfrm>
            <a:off x="0" y="0"/>
            <a:ext cx="5922333" cy="6858000"/>
          </a:xfrm>
          <a:custGeom>
            <a:avLst/>
            <a:gdLst/>
            <a:ahLst/>
            <a:cxnLst/>
            <a:rect l="l" t="t" r="r" b="b"/>
            <a:pathLst>
              <a:path w="5922333" h="6858000" extrusionOk="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solidFill>
            <a:srgbClr val="3F35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1" name="Google Shape;181;p10"/>
          <p:cNvSpPr txBox="1">
            <a:spLocks noGrp="1"/>
          </p:cNvSpPr>
          <p:nvPr>
            <p:ph type="title"/>
          </p:nvPr>
        </p:nvSpPr>
        <p:spPr>
          <a:xfrm>
            <a:off x="448056" y="685800"/>
            <a:ext cx="492233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6B2A9"/>
              </a:buClr>
              <a:buSzPts val="3400"/>
              <a:buFont typeface="Raleway"/>
              <a:buNone/>
            </a:pPr>
            <a:r>
              <a:rPr lang="en-US" sz="3400" b="1" u="sng">
                <a:solidFill>
                  <a:srgbClr val="06B2A9"/>
                </a:solidFill>
                <a:latin typeface="Raleway"/>
                <a:ea typeface="Raleway"/>
                <a:cs typeface="Raleway"/>
                <a:sym typeface="Raleway"/>
              </a:rPr>
              <a:t>What else can I talk about?</a:t>
            </a:r>
            <a:endParaRPr sz="3400" b="1">
              <a:solidFill>
                <a:srgbClr val="06B2A9"/>
              </a:solidFill>
              <a:latin typeface="Raleway"/>
              <a:ea typeface="Raleway"/>
              <a:cs typeface="Raleway"/>
              <a:sym typeface="Raleway"/>
            </a:endParaRPr>
          </a:p>
        </p:txBody>
      </p:sp>
      <p:sp>
        <p:nvSpPr>
          <p:cNvPr id="182" name="Google Shape;182;p10"/>
          <p:cNvSpPr/>
          <p:nvPr/>
        </p:nvSpPr>
        <p:spPr>
          <a:xfrm>
            <a:off x="0" y="1016867"/>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3" name="Google Shape;183;p10"/>
          <p:cNvSpPr/>
          <p:nvPr/>
        </p:nvSpPr>
        <p:spPr>
          <a:xfrm>
            <a:off x="438911" y="2089941"/>
            <a:ext cx="4970439"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4" name="Google Shape;184;p10"/>
          <p:cNvSpPr txBox="1">
            <a:spLocks noGrp="1"/>
          </p:cNvSpPr>
          <p:nvPr>
            <p:ph type="body" idx="1"/>
          </p:nvPr>
        </p:nvSpPr>
        <p:spPr>
          <a:xfrm>
            <a:off x="448056" y="2514600"/>
            <a:ext cx="4922338" cy="3666744"/>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Clr>
                <a:schemeClr val="lt1"/>
              </a:buClr>
              <a:buSzPts val="2800"/>
              <a:buNone/>
            </a:pPr>
            <a:r>
              <a:rPr lang="en-US">
                <a:solidFill>
                  <a:schemeClr val="lt1"/>
                </a:solidFill>
                <a:latin typeface="Raleway"/>
                <a:ea typeface="Raleway"/>
                <a:cs typeface="Raleway"/>
                <a:sym typeface="Raleway"/>
              </a:rPr>
              <a:t>You can also write about any geographical trips you have been on. Perhaps a trip was the reason for your passion in Geography. You could show how your passion has developed. </a:t>
            </a:r>
            <a:endParaRPr/>
          </a:p>
        </p:txBody>
      </p:sp>
      <p:sp>
        <p:nvSpPr>
          <p:cNvPr id="185" name="Google Shape;185;p10"/>
          <p:cNvSpPr/>
          <p:nvPr/>
        </p:nvSpPr>
        <p:spPr>
          <a:xfrm rot="10800000" flipH="1">
            <a:off x="-114299" y="14884051"/>
            <a:ext cx="12192000" cy="45719"/>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p:nvPr/>
        </p:nvSpPr>
        <p:spPr>
          <a:xfrm>
            <a:off x="0" y="0"/>
            <a:ext cx="12192000" cy="6978316"/>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2" name="Google Shape;192;p11"/>
          <p:cNvPicPr preferRelativeResize="0"/>
          <p:nvPr/>
        </p:nvPicPr>
        <p:blipFill rotWithShape="1">
          <a:blip r:embed="rId3">
            <a:alphaModFix/>
          </a:blip>
          <a:srcRect/>
          <a:stretch/>
        </p:blipFill>
        <p:spPr>
          <a:xfrm>
            <a:off x="114299" y="-1"/>
            <a:ext cx="12077701" cy="6929039"/>
          </a:xfrm>
          <a:prstGeom prst="rect">
            <a:avLst/>
          </a:prstGeom>
          <a:noFill/>
          <a:ln>
            <a:noFill/>
          </a:ln>
        </p:spPr>
      </p:pic>
      <p:sp>
        <p:nvSpPr>
          <p:cNvPr id="193" name="Google Shape;193;p11"/>
          <p:cNvSpPr txBox="1"/>
          <p:nvPr/>
        </p:nvSpPr>
        <p:spPr>
          <a:xfrm>
            <a:off x="332591" y="365125"/>
            <a:ext cx="10515600" cy="1056205"/>
          </a:xfrm>
          <a:prstGeom prst="rect">
            <a:avLst/>
          </a:prstGeom>
          <a:noFill/>
          <a:ln>
            <a:noFill/>
          </a:ln>
        </p:spPr>
        <p:txBody>
          <a:bodyPr spcFirstLastPara="1" wrap="square" lIns="91425" tIns="45700" rIns="91425" bIns="45700" anchor="b" anchorCtr="0">
            <a:normAutofit/>
          </a:bodyPr>
          <a:lstStyle/>
          <a:p>
            <a:pPr marL="0" marR="0" lvl="0" indent="0" algn="ctr" rtl="0">
              <a:lnSpc>
                <a:spcPct val="110000"/>
              </a:lnSpc>
              <a:spcBef>
                <a:spcPts val="0"/>
              </a:spcBef>
              <a:spcAft>
                <a:spcPts val="0"/>
              </a:spcAft>
              <a:buClr>
                <a:schemeClr val="dk1"/>
              </a:buClr>
              <a:buSzPts val="6000"/>
              <a:buFont typeface="Calibri"/>
              <a:buNone/>
            </a:pPr>
            <a:endParaRPr sz="6000" b="1">
              <a:solidFill>
                <a:srgbClr val="06B2A9"/>
              </a:solidFill>
              <a:latin typeface="Arial"/>
              <a:ea typeface="Arial"/>
              <a:cs typeface="Arial"/>
              <a:sym typeface="Arial"/>
            </a:endParaRPr>
          </a:p>
        </p:txBody>
      </p:sp>
      <p:sp>
        <p:nvSpPr>
          <p:cNvPr id="194" name="Google Shape;19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u="sng">
                <a:solidFill>
                  <a:schemeClr val="lt1"/>
                </a:solidFill>
                <a:highlight>
                  <a:srgbClr val="06B2A9"/>
                </a:highlight>
              </a:rPr>
              <a:t>Watch</a:t>
            </a:r>
            <a:r>
              <a:rPr lang="en-US" b="1" u="sng">
                <a:solidFill>
                  <a:schemeClr val="lt1"/>
                </a:solidFill>
              </a:rPr>
              <a:t> </a:t>
            </a:r>
            <a:endParaRPr/>
          </a:p>
        </p:txBody>
      </p:sp>
      <p:sp>
        <p:nvSpPr>
          <p:cNvPr id="195" name="Google Shape;195;p11"/>
          <p:cNvSpPr/>
          <p:nvPr/>
        </p:nvSpPr>
        <p:spPr>
          <a:xfrm>
            <a:off x="597073" y="1559564"/>
            <a:ext cx="10997853"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dirty="0">
              <a:solidFill>
                <a:schemeClr val="lt1"/>
              </a:solidFill>
              <a:latin typeface="Arial"/>
              <a:ea typeface="Arial"/>
              <a:cs typeface="Arial"/>
              <a:sym typeface="Arial"/>
            </a:endParaRPr>
          </a:p>
          <a:p>
            <a:pPr marL="0" marR="0" lvl="0" indent="0" algn="l" rtl="0">
              <a:spcBef>
                <a:spcPts val="0"/>
              </a:spcBef>
              <a:spcAft>
                <a:spcPts val="0"/>
              </a:spcAft>
              <a:buNone/>
            </a:pPr>
            <a:r>
              <a:rPr lang="en-US" sz="2400" dirty="0">
                <a:solidFill>
                  <a:schemeClr val="lt1"/>
                </a:solidFill>
                <a:latin typeface="Arial"/>
                <a:ea typeface="Arial"/>
                <a:cs typeface="Arial"/>
                <a:sym typeface="Arial"/>
              </a:rPr>
              <a:t>•News </a:t>
            </a:r>
            <a:r>
              <a:rPr lang="en-US" sz="2400" dirty="0" err="1">
                <a:solidFill>
                  <a:schemeClr val="lt1"/>
                </a:solidFill>
                <a:latin typeface="Arial"/>
                <a:ea typeface="Arial"/>
                <a:cs typeface="Arial"/>
                <a:sym typeface="Arial"/>
              </a:rPr>
              <a:t>programmes</a:t>
            </a:r>
            <a:r>
              <a:rPr lang="en-US" sz="2400" dirty="0">
                <a:solidFill>
                  <a:schemeClr val="lt1"/>
                </a:solidFill>
                <a:latin typeface="Arial"/>
                <a:ea typeface="Arial"/>
                <a:cs typeface="Arial"/>
                <a:sym typeface="Arial"/>
              </a:rPr>
              <a:t>: </a:t>
            </a:r>
            <a:r>
              <a:rPr lang="en-US" sz="2400" u="sng" dirty="0">
                <a:solidFill>
                  <a:schemeClr val="lt1"/>
                </a:solidFill>
                <a:latin typeface="Arial"/>
                <a:ea typeface="Arial"/>
                <a:cs typeface="Arial"/>
                <a:sym typeface="Arial"/>
                <a:hlinkClick r:id="rId4"/>
              </a:rPr>
              <a:t>http://www.channel4.com/news/</a:t>
            </a:r>
            <a:endParaRPr sz="2400" dirty="0">
              <a:solidFill>
                <a:schemeClr val="lt1"/>
              </a:solidFill>
              <a:latin typeface="Arial"/>
              <a:ea typeface="Arial"/>
              <a:cs typeface="Arial"/>
              <a:sym typeface="Arial"/>
            </a:endParaRPr>
          </a:p>
          <a:p>
            <a:pPr marL="0" marR="0" lvl="0" indent="0" algn="l" rtl="0">
              <a:spcBef>
                <a:spcPts val="0"/>
              </a:spcBef>
              <a:spcAft>
                <a:spcPts val="0"/>
              </a:spcAft>
              <a:buNone/>
            </a:pPr>
            <a:endParaRPr sz="2400" dirty="0">
              <a:solidFill>
                <a:schemeClr val="lt1"/>
              </a:solidFill>
              <a:latin typeface="Arial"/>
              <a:ea typeface="Arial"/>
              <a:cs typeface="Arial"/>
              <a:sym typeface="Arial"/>
            </a:endParaRPr>
          </a:p>
          <a:p>
            <a:pPr marL="0" marR="0" lvl="0" indent="0" algn="l" rtl="0">
              <a:spcBef>
                <a:spcPts val="0"/>
              </a:spcBef>
              <a:spcAft>
                <a:spcPts val="0"/>
              </a:spcAft>
              <a:buNone/>
            </a:pPr>
            <a:r>
              <a:rPr lang="en-US" sz="2400" dirty="0">
                <a:solidFill>
                  <a:schemeClr val="lt1"/>
                </a:solidFill>
                <a:latin typeface="Arial"/>
                <a:ea typeface="Arial"/>
                <a:cs typeface="Arial"/>
                <a:sym typeface="Arial"/>
              </a:rPr>
              <a:t>•Newsnight: </a:t>
            </a:r>
            <a:r>
              <a:rPr lang="en-US" sz="2400" u="sng" dirty="0">
                <a:solidFill>
                  <a:schemeClr val="lt1"/>
                </a:solidFill>
                <a:latin typeface="Arial"/>
                <a:ea typeface="Arial"/>
                <a:cs typeface="Arial"/>
                <a:sym typeface="Arial"/>
                <a:hlinkClick r:id="rId5"/>
              </a:rPr>
              <a:t>http://www.bbc.co.uk/programmes/b006mk25</a:t>
            </a:r>
            <a:endParaRPr sz="2400" dirty="0">
              <a:solidFill>
                <a:schemeClr val="lt1"/>
              </a:solidFill>
              <a:latin typeface="Arial"/>
              <a:ea typeface="Arial"/>
              <a:cs typeface="Arial"/>
              <a:sym typeface="Arial"/>
            </a:endParaRPr>
          </a:p>
          <a:p>
            <a:pPr marL="0" marR="0" lvl="0" indent="0" algn="l" rtl="0">
              <a:spcBef>
                <a:spcPts val="0"/>
              </a:spcBef>
              <a:spcAft>
                <a:spcPts val="0"/>
              </a:spcAft>
              <a:buNone/>
            </a:pPr>
            <a:endParaRPr sz="2400" dirty="0">
              <a:solidFill>
                <a:schemeClr val="lt1"/>
              </a:solidFill>
              <a:latin typeface="Arial"/>
              <a:ea typeface="Arial"/>
              <a:cs typeface="Arial"/>
              <a:sym typeface="Arial"/>
            </a:endParaRPr>
          </a:p>
          <a:p>
            <a:pPr marL="0" marR="0" lvl="0" indent="0" algn="l" rtl="0">
              <a:spcBef>
                <a:spcPts val="0"/>
              </a:spcBef>
              <a:spcAft>
                <a:spcPts val="0"/>
              </a:spcAft>
              <a:buNone/>
            </a:pPr>
            <a:r>
              <a:rPr lang="en-US" sz="2400" dirty="0">
                <a:solidFill>
                  <a:schemeClr val="lt1"/>
                </a:solidFill>
                <a:latin typeface="Arial"/>
                <a:ea typeface="Arial"/>
                <a:cs typeface="Arial"/>
                <a:sym typeface="Arial"/>
              </a:rPr>
              <a:t>•Andrew Marr Show: </a:t>
            </a:r>
            <a:r>
              <a:rPr lang="en-US" sz="2400" u="sng" dirty="0">
                <a:solidFill>
                  <a:schemeClr val="lt1"/>
                </a:solidFill>
                <a:latin typeface="Arial"/>
                <a:ea typeface="Arial"/>
                <a:cs typeface="Arial"/>
                <a:sym typeface="Arial"/>
                <a:hlinkClick r:id="rId6"/>
              </a:rPr>
              <a:t>http://www.bbc.co.uk/programmes/b0080bbs</a:t>
            </a:r>
            <a:endParaRPr sz="2400" dirty="0">
              <a:solidFill>
                <a:schemeClr val="lt1"/>
              </a:solidFill>
              <a:latin typeface="Arial"/>
              <a:ea typeface="Arial"/>
              <a:cs typeface="Arial"/>
              <a:sym typeface="Arial"/>
            </a:endParaRPr>
          </a:p>
          <a:p>
            <a:pPr marL="0" marR="0" lvl="0" indent="0" algn="l" rtl="0">
              <a:spcBef>
                <a:spcPts val="0"/>
              </a:spcBef>
              <a:spcAft>
                <a:spcPts val="0"/>
              </a:spcAft>
              <a:buNone/>
            </a:pPr>
            <a:endParaRPr sz="2400" dirty="0">
              <a:solidFill>
                <a:schemeClr val="lt1"/>
              </a:solidFill>
              <a:latin typeface="Arial"/>
              <a:ea typeface="Arial"/>
              <a:cs typeface="Arial"/>
              <a:sym typeface="Arial"/>
            </a:endParaRPr>
          </a:p>
          <a:p>
            <a:pPr marL="0" marR="0" lvl="0" indent="0" algn="l" rtl="0">
              <a:spcBef>
                <a:spcPts val="0"/>
              </a:spcBef>
              <a:spcAft>
                <a:spcPts val="0"/>
              </a:spcAft>
              <a:buNone/>
            </a:pPr>
            <a:r>
              <a:rPr lang="en-US" sz="2400" dirty="0">
                <a:solidFill>
                  <a:schemeClr val="lt1"/>
                </a:solidFill>
                <a:latin typeface="Arial"/>
                <a:ea typeface="Arial"/>
                <a:cs typeface="Arial"/>
                <a:sym typeface="Arial"/>
              </a:rPr>
              <a:t>•TED talks: https://www.ted.com/</a:t>
            </a:r>
            <a:r>
              <a:rPr lang="en-US" sz="2400" dirty="0" err="1">
                <a:solidFill>
                  <a:schemeClr val="lt1"/>
                </a:solidFill>
                <a:latin typeface="Arial"/>
                <a:ea typeface="Arial"/>
                <a:cs typeface="Arial"/>
                <a:sym typeface="Arial"/>
              </a:rPr>
              <a:t>talks•Planet</a:t>
            </a:r>
            <a:r>
              <a:rPr lang="en-US" sz="2400" dirty="0">
                <a:solidFill>
                  <a:schemeClr val="lt1"/>
                </a:solidFill>
                <a:latin typeface="Arial"/>
                <a:ea typeface="Arial"/>
                <a:cs typeface="Arial"/>
                <a:sym typeface="Arial"/>
              </a:rPr>
              <a:t> Earth: </a:t>
            </a:r>
            <a:r>
              <a:rPr lang="en-US" sz="2400" u="sng" dirty="0">
                <a:solidFill>
                  <a:schemeClr val="lt1"/>
                </a:solidFill>
                <a:latin typeface="Arial"/>
                <a:ea typeface="Arial"/>
                <a:cs typeface="Arial"/>
                <a:sym typeface="Arial"/>
                <a:hlinkClick r:id="rId7"/>
              </a:rPr>
              <a:t>https://www.google.co.uk/#q=planet+earth+2</a:t>
            </a:r>
            <a:endParaRPr sz="2400" dirty="0">
              <a:solidFill>
                <a:schemeClr val="lt1"/>
              </a:solidFill>
              <a:latin typeface="Arial"/>
              <a:ea typeface="Arial"/>
              <a:cs typeface="Arial"/>
              <a:sym typeface="Arial"/>
            </a:endParaRPr>
          </a:p>
          <a:p>
            <a:pPr marL="0" marR="0" lvl="0" indent="0" algn="l" rtl="0">
              <a:spcBef>
                <a:spcPts val="0"/>
              </a:spcBef>
              <a:spcAft>
                <a:spcPts val="0"/>
              </a:spcAft>
              <a:buNone/>
            </a:pPr>
            <a:endParaRPr sz="2400" dirty="0">
              <a:solidFill>
                <a:schemeClr val="lt1"/>
              </a:solidFill>
              <a:latin typeface="Arial"/>
              <a:ea typeface="Arial"/>
              <a:cs typeface="Arial"/>
              <a:sym typeface="Arial"/>
            </a:endParaRPr>
          </a:p>
          <a:p>
            <a:pPr marL="0" marR="0" lvl="0" indent="0" algn="l" rtl="0">
              <a:spcBef>
                <a:spcPts val="0"/>
              </a:spcBef>
              <a:spcAft>
                <a:spcPts val="0"/>
              </a:spcAft>
              <a:buNone/>
            </a:pPr>
            <a:r>
              <a:rPr lang="en-US" sz="2400" dirty="0">
                <a:solidFill>
                  <a:schemeClr val="lt1"/>
                </a:solidFill>
                <a:latin typeface="Arial"/>
                <a:ea typeface="Arial"/>
                <a:cs typeface="Arial"/>
                <a:sym typeface="Arial"/>
              </a:rPr>
              <a:t>•Cool Geography </a:t>
            </a:r>
            <a:r>
              <a:rPr lang="en-US" sz="2400" dirty="0" err="1">
                <a:solidFill>
                  <a:schemeClr val="lt1"/>
                </a:solidFill>
                <a:latin typeface="Arial"/>
                <a:ea typeface="Arial"/>
                <a:cs typeface="Arial"/>
                <a:sym typeface="Arial"/>
              </a:rPr>
              <a:t>animations:http</a:t>
            </a:r>
            <a:r>
              <a:rPr lang="en-US" sz="2400" dirty="0">
                <a:solidFill>
                  <a:schemeClr val="lt1"/>
                </a:solidFill>
                <a:latin typeface="Arial"/>
                <a:ea typeface="Arial"/>
                <a:cs typeface="Arial"/>
                <a:sym typeface="Arial"/>
              </a:rPr>
              <a:t>://www.coolgeography.co.uk/advanced/water_carbon_cycles.php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p:nvPr/>
        </p:nvSpPr>
        <p:spPr>
          <a:xfrm>
            <a:off x="0" y="0"/>
            <a:ext cx="12192000" cy="6978316"/>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2" name="Google Shape;202;p12"/>
          <p:cNvPicPr preferRelativeResize="0"/>
          <p:nvPr/>
        </p:nvPicPr>
        <p:blipFill rotWithShape="1">
          <a:blip r:embed="rId3">
            <a:alphaModFix/>
          </a:blip>
          <a:srcRect/>
          <a:stretch/>
        </p:blipFill>
        <p:spPr>
          <a:xfrm>
            <a:off x="114298" y="-1"/>
            <a:ext cx="12077701" cy="6929039"/>
          </a:xfrm>
          <a:prstGeom prst="rect">
            <a:avLst/>
          </a:prstGeom>
          <a:noFill/>
          <a:ln>
            <a:noFill/>
          </a:ln>
        </p:spPr>
      </p:pic>
      <p:sp>
        <p:nvSpPr>
          <p:cNvPr id="203" name="Google Shape;203;p12"/>
          <p:cNvSpPr txBox="1"/>
          <p:nvPr/>
        </p:nvSpPr>
        <p:spPr>
          <a:xfrm>
            <a:off x="332591" y="365125"/>
            <a:ext cx="10515600" cy="1056205"/>
          </a:xfrm>
          <a:prstGeom prst="rect">
            <a:avLst/>
          </a:prstGeom>
          <a:noFill/>
          <a:ln>
            <a:noFill/>
          </a:ln>
        </p:spPr>
        <p:txBody>
          <a:bodyPr spcFirstLastPara="1" wrap="square" lIns="91425" tIns="45700" rIns="91425" bIns="45700" anchor="b" anchorCtr="0">
            <a:normAutofit/>
          </a:bodyPr>
          <a:lstStyle/>
          <a:p>
            <a:pPr marL="0" marR="0" lvl="0" indent="0" algn="ctr" rtl="0">
              <a:lnSpc>
                <a:spcPct val="110000"/>
              </a:lnSpc>
              <a:spcBef>
                <a:spcPts val="0"/>
              </a:spcBef>
              <a:spcAft>
                <a:spcPts val="0"/>
              </a:spcAft>
              <a:buClr>
                <a:srgbClr val="06B2A9"/>
              </a:buClr>
              <a:buSzPts val="6000"/>
              <a:buFont typeface="Arial"/>
              <a:buNone/>
            </a:pPr>
            <a:r>
              <a:rPr lang="en-US" sz="6000" b="1" u="sng">
                <a:solidFill>
                  <a:srgbClr val="06B2A9"/>
                </a:solidFill>
                <a:latin typeface="Arial"/>
                <a:ea typeface="Arial"/>
                <a:cs typeface="Arial"/>
                <a:sym typeface="Arial"/>
              </a:rPr>
              <a:t>Take part </a:t>
            </a:r>
            <a:endParaRPr sz="6000" b="1">
              <a:solidFill>
                <a:srgbClr val="06B2A9"/>
              </a:solidFill>
              <a:latin typeface="Arial"/>
              <a:ea typeface="Arial"/>
              <a:cs typeface="Arial"/>
              <a:sym typeface="Arial"/>
            </a:endParaRPr>
          </a:p>
        </p:txBody>
      </p:sp>
      <p:sp>
        <p:nvSpPr>
          <p:cNvPr id="204" name="Google Shape;204;p12"/>
          <p:cNvSpPr/>
          <p:nvPr/>
        </p:nvSpPr>
        <p:spPr>
          <a:xfrm>
            <a:off x="5298510" y="4434214"/>
            <a:ext cx="5373665" cy="2086725"/>
          </a:xfrm>
          <a:prstGeom prst="cloudCallout">
            <a:avLst>
              <a:gd name="adj1" fmla="val -20833"/>
              <a:gd name="adj2" fmla="val 6250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12"/>
          <p:cNvSpPr txBox="1"/>
          <p:nvPr/>
        </p:nvSpPr>
        <p:spPr>
          <a:xfrm>
            <a:off x="6363222" y="4897677"/>
            <a:ext cx="368265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Raleway"/>
                <a:ea typeface="Raleway"/>
                <a:cs typeface="Raleway"/>
                <a:sym typeface="Raleway"/>
              </a:rPr>
              <a:t>Have you thought about setting up a Geographical Society at your sixth form? </a:t>
            </a:r>
            <a:endParaRPr/>
          </a:p>
        </p:txBody>
      </p:sp>
      <p:sp>
        <p:nvSpPr>
          <p:cNvPr id="206" name="Google Shape;206;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latin typeface="Raleway"/>
                <a:ea typeface="Raleway"/>
                <a:cs typeface="Raleway"/>
                <a:sym typeface="Raleway"/>
              </a:rPr>
              <a:t>Visit the National History Museum </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Raleway"/>
                <a:ea typeface="Raleway"/>
                <a:cs typeface="Raleway"/>
                <a:sym typeface="Raleway"/>
              </a:rPr>
              <a:t>Attend National Geographical Society talks/events </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Raleway"/>
                <a:ea typeface="Raleway"/>
                <a:cs typeface="Raleway"/>
                <a:sym typeface="Raleway"/>
              </a:rPr>
              <a:t>Visit your local library and discover more about the geography of your local area. There may be a local group of geography enthusiasts already out there!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p:nvPr/>
        </p:nvSpPr>
        <p:spPr>
          <a:xfrm>
            <a:off x="0" y="0"/>
            <a:ext cx="12192000" cy="6978316"/>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3" name="Google Shape;213;p13"/>
          <p:cNvPicPr preferRelativeResize="0"/>
          <p:nvPr/>
        </p:nvPicPr>
        <p:blipFill rotWithShape="1">
          <a:blip r:embed="rId3">
            <a:alphaModFix/>
          </a:blip>
          <a:srcRect/>
          <a:stretch/>
        </p:blipFill>
        <p:spPr>
          <a:xfrm>
            <a:off x="237013" y="-468605"/>
            <a:ext cx="12077701" cy="6929039"/>
          </a:xfrm>
          <a:prstGeom prst="rect">
            <a:avLst/>
          </a:prstGeom>
          <a:noFill/>
          <a:ln>
            <a:noFill/>
          </a:ln>
        </p:spPr>
      </p:pic>
      <p:sp>
        <p:nvSpPr>
          <p:cNvPr id="214" name="Google Shape;214;p13"/>
          <p:cNvSpPr txBox="1"/>
          <p:nvPr/>
        </p:nvSpPr>
        <p:spPr>
          <a:xfrm>
            <a:off x="114299" y="397566"/>
            <a:ext cx="10515600" cy="1446949"/>
          </a:xfrm>
          <a:prstGeom prst="rect">
            <a:avLst/>
          </a:prstGeom>
          <a:noFill/>
          <a:ln>
            <a:noFill/>
          </a:ln>
        </p:spPr>
        <p:txBody>
          <a:bodyPr spcFirstLastPara="1" wrap="square" lIns="91425" tIns="45700" rIns="91425" bIns="45700" anchor="b" anchorCtr="0">
            <a:normAutofit/>
          </a:bodyPr>
          <a:lstStyle/>
          <a:p>
            <a:pPr marL="0" marR="0" lvl="0" indent="0" algn="ctr" rtl="0">
              <a:lnSpc>
                <a:spcPct val="110000"/>
              </a:lnSpc>
              <a:spcBef>
                <a:spcPts val="0"/>
              </a:spcBef>
              <a:spcAft>
                <a:spcPts val="0"/>
              </a:spcAft>
              <a:buClr>
                <a:schemeClr val="dk1"/>
              </a:buClr>
              <a:buSzPts val="6000"/>
              <a:buFont typeface="Calibri"/>
              <a:buNone/>
            </a:pPr>
            <a:endParaRPr sz="6000" b="1" u="sng">
              <a:solidFill>
                <a:srgbClr val="06B2A9"/>
              </a:solidFill>
              <a:latin typeface="Arial"/>
              <a:ea typeface="Arial"/>
              <a:cs typeface="Arial"/>
              <a:sym typeface="Arial"/>
            </a:endParaRPr>
          </a:p>
        </p:txBody>
      </p:sp>
      <p:sp>
        <p:nvSpPr>
          <p:cNvPr id="215" name="Google Shape;215;p13"/>
          <p:cNvSpPr txBox="1">
            <a:spLocks noGrp="1"/>
          </p:cNvSpPr>
          <p:nvPr>
            <p:ph type="title"/>
          </p:nvPr>
        </p:nvSpPr>
        <p:spPr>
          <a:xfrm>
            <a:off x="803955" y="4759959"/>
            <a:ext cx="4379232" cy="144694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Raleway"/>
              <a:buNone/>
            </a:pPr>
            <a:r>
              <a:rPr lang="en-US">
                <a:solidFill>
                  <a:schemeClr val="lt1"/>
                </a:solidFill>
                <a:latin typeface="Raleway"/>
                <a:ea typeface="Raleway"/>
                <a:cs typeface="Raleway"/>
                <a:sym typeface="Raleway"/>
              </a:rPr>
              <a:t>Ellie Hope</a:t>
            </a:r>
            <a:br>
              <a:rPr lang="en-US">
                <a:solidFill>
                  <a:schemeClr val="lt1"/>
                </a:solidFill>
                <a:latin typeface="Raleway"/>
                <a:ea typeface="Raleway"/>
                <a:cs typeface="Raleway"/>
                <a:sym typeface="Raleway"/>
              </a:rPr>
            </a:br>
            <a:r>
              <a:rPr lang="en-US">
                <a:solidFill>
                  <a:schemeClr val="lt1"/>
                </a:solidFill>
                <a:latin typeface="Raleway"/>
                <a:ea typeface="Raleway"/>
                <a:cs typeface="Raleway"/>
                <a:sym typeface="Raleway"/>
              </a:rPr>
              <a:t>BA (Hons) Geography</a:t>
            </a:r>
            <a:br>
              <a:rPr lang="en-US">
                <a:solidFill>
                  <a:schemeClr val="lt1"/>
                </a:solidFill>
                <a:latin typeface="Raleway"/>
                <a:ea typeface="Raleway"/>
                <a:cs typeface="Raleway"/>
                <a:sym typeface="Raleway"/>
              </a:rPr>
            </a:br>
            <a:r>
              <a:rPr lang="en-US">
                <a:solidFill>
                  <a:schemeClr val="lt1"/>
                </a:solidFill>
                <a:latin typeface="Raleway"/>
                <a:ea typeface="Raleway"/>
                <a:cs typeface="Raleway"/>
                <a:sym typeface="Raleway"/>
              </a:rPr>
              <a:t>Coventry University</a:t>
            </a:r>
            <a:endParaRPr>
              <a:solidFill>
                <a:schemeClr val="lt1"/>
              </a:solidFill>
              <a:latin typeface="Raleway"/>
              <a:ea typeface="Raleway"/>
              <a:cs typeface="Raleway"/>
              <a:sym typeface="Raleway"/>
            </a:endParaRPr>
          </a:p>
        </p:txBody>
      </p:sp>
      <p:sp>
        <p:nvSpPr>
          <p:cNvPr id="216" name="Google Shape;216;p13"/>
          <p:cNvSpPr txBox="1">
            <a:spLocks noGrp="1"/>
          </p:cNvSpPr>
          <p:nvPr>
            <p:ph type="body" idx="1"/>
          </p:nvPr>
        </p:nvSpPr>
        <p:spPr>
          <a:xfrm>
            <a:off x="5183187" y="1364777"/>
            <a:ext cx="6172200" cy="5299026"/>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lt1"/>
              </a:buClr>
              <a:buSzPts val="1979"/>
              <a:buChar char="•"/>
            </a:pPr>
            <a:r>
              <a:rPr lang="en-US" sz="1979">
                <a:solidFill>
                  <a:schemeClr val="lt1"/>
                </a:solidFill>
                <a:latin typeface="Raleway"/>
                <a:ea typeface="Raleway"/>
                <a:cs typeface="Raleway"/>
                <a:sym typeface="Raleway"/>
              </a:rPr>
              <a:t>Tutors read so many personal statements – make yours as interesting as possible! Try not to just list everything you have done – that gets boring fast.</a:t>
            </a:r>
            <a:endParaRPr/>
          </a:p>
          <a:p>
            <a:pPr marL="228600" lvl="0" indent="-228600" algn="l" rtl="0">
              <a:lnSpc>
                <a:spcPct val="70000"/>
              </a:lnSpc>
              <a:spcBef>
                <a:spcPts val="1000"/>
              </a:spcBef>
              <a:spcAft>
                <a:spcPts val="0"/>
              </a:spcAft>
              <a:buClr>
                <a:schemeClr val="lt1"/>
              </a:buClr>
              <a:buSzPts val="1979"/>
              <a:buChar char="•"/>
            </a:pPr>
            <a:r>
              <a:rPr lang="en-US" sz="1979">
                <a:solidFill>
                  <a:schemeClr val="lt1"/>
                </a:solidFill>
                <a:latin typeface="Raleway"/>
                <a:ea typeface="Raleway"/>
                <a:cs typeface="Raleway"/>
                <a:sym typeface="Raleway"/>
              </a:rPr>
              <a:t>Be specific – they already know you’re interested in Geography because you’re applying, but what topics specifically are you interested in? Use your time away from school to research and find out! </a:t>
            </a:r>
            <a:endParaRPr/>
          </a:p>
          <a:p>
            <a:pPr marL="228600" lvl="0" indent="-228600" algn="l" rtl="0">
              <a:lnSpc>
                <a:spcPct val="70000"/>
              </a:lnSpc>
              <a:spcBef>
                <a:spcPts val="1000"/>
              </a:spcBef>
              <a:spcAft>
                <a:spcPts val="0"/>
              </a:spcAft>
              <a:buClr>
                <a:schemeClr val="lt1"/>
              </a:buClr>
              <a:buSzPts val="1979"/>
              <a:buChar char="•"/>
            </a:pPr>
            <a:r>
              <a:rPr lang="en-US" sz="1979">
                <a:solidFill>
                  <a:schemeClr val="lt1"/>
                </a:solidFill>
                <a:latin typeface="Raleway"/>
                <a:ea typeface="Raleway"/>
                <a:cs typeface="Raleway"/>
                <a:sym typeface="Raleway"/>
              </a:rPr>
              <a:t>Everyone will be studying Geography at A-level – what are you doing differently? Show that you’re passionate enough about the subject to read and learn beyond school. There’s lots of access to free resources online through websites like National Geographic or the Royal Geographic Society. Going to university is such a change from A-levels and you have to be independent so even something simple like researching a topic online shows initiative and the ability to work independently. </a:t>
            </a:r>
            <a:endParaRPr/>
          </a:p>
          <a:p>
            <a:pPr marL="228600" lvl="0" indent="-228600" algn="l" rtl="0">
              <a:lnSpc>
                <a:spcPct val="70000"/>
              </a:lnSpc>
              <a:spcBef>
                <a:spcPts val="1000"/>
              </a:spcBef>
              <a:spcAft>
                <a:spcPts val="0"/>
              </a:spcAft>
              <a:buClr>
                <a:schemeClr val="lt1"/>
              </a:buClr>
              <a:buSzPts val="1979"/>
              <a:buChar char="•"/>
            </a:pPr>
            <a:r>
              <a:rPr lang="en-US" sz="1979">
                <a:solidFill>
                  <a:schemeClr val="lt1"/>
                </a:solidFill>
                <a:latin typeface="Raleway"/>
                <a:ea typeface="Raleway"/>
                <a:cs typeface="Raleway"/>
                <a:sym typeface="Raleway"/>
              </a:rPr>
              <a:t>Transferable skills – you don’t have to talk about everything geographical, Geography has a lot of transferable skills so things you’ve in other subjects or through a job are relevant too. </a:t>
            </a:r>
            <a:endParaRPr/>
          </a:p>
          <a:p>
            <a:pPr marL="228600" lvl="0" indent="-116840" algn="l" rtl="0">
              <a:lnSpc>
                <a:spcPct val="70000"/>
              </a:lnSpc>
              <a:spcBef>
                <a:spcPts val="1000"/>
              </a:spcBef>
              <a:spcAft>
                <a:spcPts val="0"/>
              </a:spcAft>
              <a:buClr>
                <a:schemeClr val="dk1"/>
              </a:buClr>
              <a:buSzPts val="1760"/>
              <a:buNone/>
            </a:pPr>
            <a:endParaRPr sz="1760">
              <a:solidFill>
                <a:schemeClr val="lt1"/>
              </a:solidFill>
            </a:endParaRPr>
          </a:p>
          <a:p>
            <a:pPr marL="228600" lvl="0" indent="-116840" algn="l" rtl="0">
              <a:lnSpc>
                <a:spcPct val="70000"/>
              </a:lnSpc>
              <a:spcBef>
                <a:spcPts val="1000"/>
              </a:spcBef>
              <a:spcAft>
                <a:spcPts val="0"/>
              </a:spcAft>
              <a:buClr>
                <a:schemeClr val="dk1"/>
              </a:buClr>
              <a:buSzPts val="1760"/>
              <a:buNone/>
            </a:pPr>
            <a:endParaRPr sz="1760"/>
          </a:p>
        </p:txBody>
      </p:sp>
      <p:pic>
        <p:nvPicPr>
          <p:cNvPr id="217" name="Google Shape;217;p13"/>
          <p:cNvPicPr preferRelativeResize="0"/>
          <p:nvPr/>
        </p:nvPicPr>
        <p:blipFill rotWithShape="1">
          <a:blip r:embed="rId4">
            <a:alphaModFix/>
          </a:blip>
          <a:srcRect/>
          <a:stretch/>
        </p:blipFill>
        <p:spPr>
          <a:xfrm>
            <a:off x="836613" y="1450946"/>
            <a:ext cx="3029795" cy="3029795"/>
          </a:xfrm>
          <a:prstGeom prst="rect">
            <a:avLst/>
          </a:prstGeom>
          <a:noFill/>
          <a:ln>
            <a:noFill/>
          </a:ln>
        </p:spPr>
      </p:pic>
      <p:sp>
        <p:nvSpPr>
          <p:cNvPr id="218" name="Google Shape;218;p13"/>
          <p:cNvSpPr/>
          <p:nvPr/>
        </p:nvSpPr>
        <p:spPr>
          <a:xfrm>
            <a:off x="2846587" y="397566"/>
            <a:ext cx="613020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a:solidFill>
                  <a:srgbClr val="06B2A9"/>
                </a:solidFill>
                <a:latin typeface="Raleway"/>
                <a:ea typeface="Raleway"/>
                <a:cs typeface="Raleway"/>
                <a:sym typeface="Raleway"/>
              </a:rPr>
              <a:t>Ellie’s personal statement tips:</a:t>
            </a:r>
            <a:endParaRPr sz="3200">
              <a:solidFill>
                <a:srgbClr val="06B2A9"/>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805fed84b6_0_0"/>
          <p:cNvSpPr/>
          <p:nvPr/>
        </p:nvSpPr>
        <p:spPr>
          <a:xfrm>
            <a:off x="0" y="0"/>
            <a:ext cx="12192000" cy="6978300"/>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5" name="Google Shape;225;g805fed84b6_0_0"/>
          <p:cNvPicPr preferRelativeResize="0"/>
          <p:nvPr/>
        </p:nvPicPr>
        <p:blipFill>
          <a:blip r:embed="rId3">
            <a:alphaModFix/>
          </a:blip>
          <a:stretch>
            <a:fillRect/>
          </a:stretch>
        </p:blipFill>
        <p:spPr>
          <a:xfrm>
            <a:off x="839573" y="1128725"/>
            <a:ext cx="3175228" cy="4142950"/>
          </a:xfrm>
          <a:prstGeom prst="rect">
            <a:avLst/>
          </a:prstGeom>
          <a:noFill/>
          <a:ln>
            <a:noFill/>
          </a:ln>
        </p:spPr>
      </p:pic>
      <p:sp>
        <p:nvSpPr>
          <p:cNvPr id="226" name="Google Shape;226;g805fed84b6_0_0"/>
          <p:cNvSpPr txBox="1"/>
          <p:nvPr/>
        </p:nvSpPr>
        <p:spPr>
          <a:xfrm>
            <a:off x="-214301" y="283266"/>
            <a:ext cx="10515600" cy="1446900"/>
          </a:xfrm>
          <a:prstGeom prst="rect">
            <a:avLst/>
          </a:prstGeom>
          <a:noFill/>
          <a:ln>
            <a:noFill/>
          </a:ln>
        </p:spPr>
        <p:txBody>
          <a:bodyPr spcFirstLastPara="1" wrap="square" lIns="91425" tIns="45700" rIns="91425" bIns="45700" anchor="b" anchorCtr="0">
            <a:noAutofit/>
          </a:bodyPr>
          <a:lstStyle/>
          <a:p>
            <a:pPr marL="0" marR="0" lvl="0" indent="0" algn="ctr" rtl="0">
              <a:lnSpc>
                <a:spcPct val="110000"/>
              </a:lnSpc>
              <a:spcBef>
                <a:spcPts val="0"/>
              </a:spcBef>
              <a:spcAft>
                <a:spcPts val="0"/>
              </a:spcAft>
              <a:buClr>
                <a:schemeClr val="dk1"/>
              </a:buClr>
              <a:buSzPts val="6000"/>
              <a:buFont typeface="Calibri"/>
              <a:buNone/>
            </a:pPr>
            <a:endParaRPr sz="6000" b="1" u="sng">
              <a:solidFill>
                <a:srgbClr val="06B2A9"/>
              </a:solidFill>
              <a:latin typeface="Arial"/>
              <a:ea typeface="Arial"/>
              <a:cs typeface="Arial"/>
              <a:sym typeface="Arial"/>
            </a:endParaRPr>
          </a:p>
        </p:txBody>
      </p:sp>
      <p:sp>
        <p:nvSpPr>
          <p:cNvPr id="227" name="Google Shape;227;g805fed84b6_0_0"/>
          <p:cNvSpPr txBox="1">
            <a:spLocks noGrp="1"/>
          </p:cNvSpPr>
          <p:nvPr>
            <p:ph type="title"/>
          </p:nvPr>
        </p:nvSpPr>
        <p:spPr>
          <a:xfrm>
            <a:off x="804075" y="5414975"/>
            <a:ext cx="4696500" cy="1200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Raleway"/>
              <a:buNone/>
            </a:pPr>
            <a:r>
              <a:rPr lang="en-US" sz="2300">
                <a:solidFill>
                  <a:schemeClr val="lt1"/>
                </a:solidFill>
                <a:latin typeface="Raleway"/>
                <a:ea typeface="Raleway"/>
                <a:cs typeface="Raleway"/>
                <a:sym typeface="Raleway"/>
              </a:rPr>
              <a:t>Megan Charlton</a:t>
            </a:r>
            <a:br>
              <a:rPr lang="en-US" sz="2300">
                <a:solidFill>
                  <a:schemeClr val="lt1"/>
                </a:solidFill>
                <a:latin typeface="Raleway"/>
                <a:ea typeface="Raleway"/>
                <a:cs typeface="Raleway"/>
                <a:sym typeface="Raleway"/>
              </a:rPr>
            </a:br>
            <a:r>
              <a:rPr lang="en-US" sz="2300">
                <a:solidFill>
                  <a:schemeClr val="lt1"/>
                </a:solidFill>
                <a:latin typeface="Raleway"/>
                <a:ea typeface="Raleway"/>
                <a:cs typeface="Raleway"/>
                <a:sym typeface="Raleway"/>
              </a:rPr>
              <a:t>BSc Geography</a:t>
            </a:r>
            <a:br>
              <a:rPr lang="en-US" sz="2300">
                <a:solidFill>
                  <a:schemeClr val="lt1"/>
                </a:solidFill>
                <a:latin typeface="Raleway"/>
                <a:ea typeface="Raleway"/>
                <a:cs typeface="Raleway"/>
                <a:sym typeface="Raleway"/>
              </a:rPr>
            </a:br>
            <a:r>
              <a:rPr lang="en-US" sz="2300">
                <a:solidFill>
                  <a:schemeClr val="lt1"/>
                </a:solidFill>
                <a:latin typeface="Raleway"/>
                <a:ea typeface="Raleway"/>
                <a:cs typeface="Raleway"/>
                <a:sym typeface="Raleway"/>
              </a:rPr>
              <a:t>University of Nottingham</a:t>
            </a:r>
            <a:endParaRPr sz="2300">
              <a:solidFill>
                <a:schemeClr val="lt1"/>
              </a:solidFill>
              <a:latin typeface="Raleway"/>
              <a:ea typeface="Raleway"/>
              <a:cs typeface="Raleway"/>
              <a:sym typeface="Raleway"/>
            </a:endParaRPr>
          </a:p>
        </p:txBody>
      </p:sp>
      <p:sp>
        <p:nvSpPr>
          <p:cNvPr id="228" name="Google Shape;228;g805fed84b6_0_0"/>
          <p:cNvSpPr txBox="1">
            <a:spLocks noGrp="1"/>
          </p:cNvSpPr>
          <p:nvPr>
            <p:ph type="body" idx="1"/>
          </p:nvPr>
        </p:nvSpPr>
        <p:spPr>
          <a:xfrm>
            <a:off x="4286250" y="1128725"/>
            <a:ext cx="7672500" cy="57294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lt1"/>
              </a:buClr>
              <a:buSzPts val="1979"/>
              <a:buChar char="•"/>
            </a:pPr>
            <a:r>
              <a:rPr lang="en-US" sz="1979">
                <a:solidFill>
                  <a:schemeClr val="lt1"/>
                </a:solidFill>
                <a:latin typeface="Raleway"/>
                <a:ea typeface="Raleway"/>
                <a:cs typeface="Raleway"/>
                <a:sym typeface="Raleway"/>
              </a:rPr>
              <a:t>Advice for lockdown in preparing for uni is - Do your research!! if you've made a decision about which few university's you are interested in then look at the course in more detail, email any academic staff if you want more information as they are always happy to help and look at the accommodation and dates that you need to apply! Facebook groups/pages (when you know which university your firm/insurance choice is) are very useful in finding out information and chatting to people interested in the same course, you may even make some friends before you get there!</a:t>
            </a:r>
            <a:endParaRPr sz="1979">
              <a:solidFill>
                <a:schemeClr val="lt1"/>
              </a:solidFill>
              <a:latin typeface="Raleway"/>
              <a:ea typeface="Raleway"/>
              <a:cs typeface="Raleway"/>
              <a:sym typeface="Raleway"/>
            </a:endParaRPr>
          </a:p>
          <a:p>
            <a:pPr marL="228600" lvl="0" indent="0" algn="l" rtl="0">
              <a:lnSpc>
                <a:spcPct val="70000"/>
              </a:lnSpc>
              <a:spcBef>
                <a:spcPts val="0"/>
              </a:spcBef>
              <a:spcAft>
                <a:spcPts val="0"/>
              </a:spcAft>
              <a:buNone/>
            </a:pPr>
            <a:endParaRPr sz="1979">
              <a:solidFill>
                <a:schemeClr val="lt1"/>
              </a:solidFill>
              <a:latin typeface="Raleway"/>
              <a:ea typeface="Raleway"/>
              <a:cs typeface="Raleway"/>
              <a:sym typeface="Raleway"/>
            </a:endParaRPr>
          </a:p>
          <a:p>
            <a:pPr marL="228600" lvl="0" indent="-151066" algn="l" rtl="0">
              <a:lnSpc>
                <a:spcPct val="70000"/>
              </a:lnSpc>
              <a:spcBef>
                <a:spcPts val="0"/>
              </a:spcBef>
              <a:spcAft>
                <a:spcPts val="0"/>
              </a:spcAft>
              <a:buClr>
                <a:schemeClr val="lt1"/>
              </a:buClr>
              <a:buSzPts val="1979"/>
              <a:buChar char="•"/>
            </a:pPr>
            <a:r>
              <a:rPr lang="en-US" sz="1979">
                <a:solidFill>
                  <a:schemeClr val="lt1"/>
                </a:solidFill>
                <a:latin typeface="Raleway"/>
                <a:ea typeface="Raleway"/>
                <a:cs typeface="Raleway"/>
                <a:sym typeface="Raleway"/>
              </a:rPr>
              <a:t>Aim high - if you want to achieve certain grades and your teachers support this, then it’s likely you will. </a:t>
            </a:r>
            <a:endParaRPr sz="1979">
              <a:solidFill>
                <a:schemeClr val="lt1"/>
              </a:solidFill>
              <a:latin typeface="Raleway"/>
              <a:ea typeface="Raleway"/>
              <a:cs typeface="Raleway"/>
              <a:sym typeface="Raleway"/>
            </a:endParaRPr>
          </a:p>
          <a:p>
            <a:pPr marL="228600" lvl="0" indent="0" algn="l" rtl="0">
              <a:lnSpc>
                <a:spcPct val="70000"/>
              </a:lnSpc>
              <a:spcBef>
                <a:spcPts val="0"/>
              </a:spcBef>
              <a:spcAft>
                <a:spcPts val="0"/>
              </a:spcAft>
              <a:buNone/>
            </a:pPr>
            <a:endParaRPr sz="1979">
              <a:solidFill>
                <a:schemeClr val="lt1"/>
              </a:solidFill>
              <a:latin typeface="Raleway"/>
              <a:ea typeface="Raleway"/>
              <a:cs typeface="Raleway"/>
              <a:sym typeface="Raleway"/>
            </a:endParaRPr>
          </a:p>
          <a:p>
            <a:pPr marL="228600" lvl="0" indent="-151066" algn="l" rtl="0">
              <a:lnSpc>
                <a:spcPct val="70000"/>
              </a:lnSpc>
              <a:spcBef>
                <a:spcPts val="0"/>
              </a:spcBef>
              <a:spcAft>
                <a:spcPts val="0"/>
              </a:spcAft>
              <a:buClr>
                <a:schemeClr val="lt1"/>
              </a:buClr>
              <a:buSzPts val="1979"/>
              <a:buChar char="•"/>
            </a:pPr>
            <a:r>
              <a:rPr lang="en-US" sz="1979">
                <a:solidFill>
                  <a:schemeClr val="lt1"/>
                </a:solidFill>
                <a:latin typeface="Raleway"/>
                <a:ea typeface="Raleway"/>
                <a:cs typeface="Raleway"/>
                <a:sym typeface="Raleway"/>
              </a:rPr>
              <a:t>Make sure you have an insurance choice you are happy with and would also love to go to - rather than a course with very low grades, as clearing is always an option. </a:t>
            </a:r>
            <a:endParaRPr sz="1979">
              <a:solidFill>
                <a:schemeClr val="lt1"/>
              </a:solidFill>
              <a:latin typeface="Raleway"/>
              <a:ea typeface="Raleway"/>
              <a:cs typeface="Raleway"/>
              <a:sym typeface="Raleway"/>
            </a:endParaRPr>
          </a:p>
          <a:p>
            <a:pPr marL="228600" lvl="0" indent="0" algn="l" rtl="0">
              <a:lnSpc>
                <a:spcPct val="70000"/>
              </a:lnSpc>
              <a:spcBef>
                <a:spcPts val="0"/>
              </a:spcBef>
              <a:spcAft>
                <a:spcPts val="0"/>
              </a:spcAft>
              <a:buNone/>
            </a:pPr>
            <a:endParaRPr sz="1979">
              <a:solidFill>
                <a:schemeClr val="lt1"/>
              </a:solidFill>
              <a:latin typeface="Raleway"/>
              <a:ea typeface="Raleway"/>
              <a:cs typeface="Raleway"/>
              <a:sym typeface="Raleway"/>
            </a:endParaRPr>
          </a:p>
          <a:p>
            <a:pPr marL="228600" lvl="0" indent="-151066" algn="l" rtl="0">
              <a:lnSpc>
                <a:spcPct val="70000"/>
              </a:lnSpc>
              <a:spcBef>
                <a:spcPts val="0"/>
              </a:spcBef>
              <a:spcAft>
                <a:spcPts val="0"/>
              </a:spcAft>
              <a:buClr>
                <a:schemeClr val="lt1"/>
              </a:buClr>
              <a:buSzPts val="1979"/>
              <a:buChar char="•"/>
            </a:pPr>
            <a:r>
              <a:rPr lang="en-US" sz="1979">
                <a:solidFill>
                  <a:schemeClr val="lt1"/>
                </a:solidFill>
                <a:latin typeface="Raleway"/>
                <a:ea typeface="Raleway"/>
                <a:cs typeface="Raleway"/>
                <a:sym typeface="Raleway"/>
              </a:rPr>
              <a:t>In terms of life at uni - you get out of it what you put in. the harder you work and the more you read and speak to the academic staff the more you will learn and understand. Its daunting at the start trying to put yourself out there and make friends but you will find people through your course, halls and societies. </a:t>
            </a:r>
            <a:endParaRPr sz="1979">
              <a:solidFill>
                <a:schemeClr val="lt1"/>
              </a:solidFill>
              <a:latin typeface="Raleway"/>
              <a:ea typeface="Raleway"/>
              <a:cs typeface="Raleway"/>
              <a:sym typeface="Raleway"/>
            </a:endParaRPr>
          </a:p>
        </p:txBody>
      </p:sp>
      <p:sp>
        <p:nvSpPr>
          <p:cNvPr id="229" name="Google Shape;229;g805fed84b6_0_0"/>
          <p:cNvSpPr/>
          <p:nvPr/>
        </p:nvSpPr>
        <p:spPr>
          <a:xfrm>
            <a:off x="2146396" y="283275"/>
            <a:ext cx="81549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u="sng">
                <a:solidFill>
                  <a:srgbClr val="06B2A9"/>
                </a:solidFill>
                <a:latin typeface="Raleway"/>
                <a:ea typeface="Raleway"/>
                <a:cs typeface="Raleway"/>
                <a:sym typeface="Raleway"/>
              </a:rPr>
              <a:t>Megan’s personal statement tips:</a:t>
            </a:r>
            <a:endParaRPr sz="3200">
              <a:solidFill>
                <a:srgbClr val="06B2A9"/>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p:nvPr/>
        </p:nvSpPr>
        <p:spPr>
          <a:xfrm>
            <a:off x="0" y="0"/>
            <a:ext cx="12192000" cy="6978316"/>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6" name="Google Shape;236;p14">
            <a:hlinkClick r:id="rId3"/>
          </p:cNvPr>
          <p:cNvPicPr preferRelativeResize="0"/>
          <p:nvPr/>
        </p:nvPicPr>
        <p:blipFill rotWithShape="1">
          <a:blip r:embed="rId4">
            <a:alphaModFix/>
          </a:blip>
          <a:srcRect/>
          <a:stretch/>
        </p:blipFill>
        <p:spPr>
          <a:xfrm>
            <a:off x="-1018854" y="-2080507"/>
            <a:ext cx="12540294" cy="7194431"/>
          </a:xfrm>
          <a:prstGeom prst="rect">
            <a:avLst/>
          </a:prstGeom>
          <a:noFill/>
          <a:ln>
            <a:noFill/>
          </a:ln>
        </p:spPr>
      </p:pic>
      <p:sp>
        <p:nvSpPr>
          <p:cNvPr id="237" name="Google Shape;237;p14"/>
          <p:cNvSpPr txBox="1"/>
          <p:nvPr/>
        </p:nvSpPr>
        <p:spPr>
          <a:xfrm>
            <a:off x="332591" y="365125"/>
            <a:ext cx="10515600" cy="1056205"/>
          </a:xfrm>
          <a:prstGeom prst="rect">
            <a:avLst/>
          </a:prstGeom>
          <a:noFill/>
          <a:ln>
            <a:noFill/>
          </a:ln>
        </p:spPr>
        <p:txBody>
          <a:bodyPr spcFirstLastPara="1" wrap="square" lIns="91425" tIns="45700" rIns="91425" bIns="45700" anchor="b" anchorCtr="0">
            <a:normAutofit/>
          </a:bodyPr>
          <a:lstStyle/>
          <a:p>
            <a:pPr marL="0" marR="0" lvl="0" indent="0" algn="ctr" rtl="0">
              <a:lnSpc>
                <a:spcPct val="110000"/>
              </a:lnSpc>
              <a:spcBef>
                <a:spcPts val="0"/>
              </a:spcBef>
              <a:spcAft>
                <a:spcPts val="0"/>
              </a:spcAft>
              <a:buClr>
                <a:srgbClr val="06B2A9"/>
              </a:buClr>
              <a:buSzPts val="6000"/>
              <a:buFont typeface="Arial"/>
              <a:buNone/>
            </a:pPr>
            <a:r>
              <a:rPr lang="en-US" sz="6000" b="1" u="sng">
                <a:solidFill>
                  <a:srgbClr val="06B2A9"/>
                </a:solidFill>
                <a:latin typeface="Arial"/>
                <a:ea typeface="Arial"/>
                <a:cs typeface="Arial"/>
                <a:sym typeface="Arial"/>
              </a:rPr>
              <a:t>My HE+</a:t>
            </a:r>
            <a:endParaRPr sz="6000" b="1">
              <a:solidFill>
                <a:srgbClr val="06B2A9"/>
              </a:solidFill>
              <a:latin typeface="Arial"/>
              <a:ea typeface="Arial"/>
              <a:cs typeface="Arial"/>
              <a:sym typeface="Arial"/>
            </a:endParaRPr>
          </a:p>
        </p:txBody>
      </p:sp>
      <p:sp>
        <p:nvSpPr>
          <p:cNvPr id="238" name="Google Shape;238;p14"/>
          <p:cNvSpPr txBox="1"/>
          <p:nvPr/>
        </p:nvSpPr>
        <p:spPr>
          <a:xfrm>
            <a:off x="4715692" y="5587678"/>
            <a:ext cx="741970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u="sng">
                <a:solidFill>
                  <a:srgbClr val="06B2A9"/>
                </a:solidFill>
                <a:latin typeface="Calibri"/>
                <a:ea typeface="Calibri"/>
                <a:cs typeface="Calibri"/>
                <a:sym typeface="Calibri"/>
                <a:hlinkClick r:id="rId5"/>
              </a:rPr>
              <a:t>https://www.myheplus.com</a:t>
            </a:r>
            <a:r>
              <a:rPr lang="en-US" sz="1800">
                <a:solidFill>
                  <a:srgbClr val="06B2A9"/>
                </a:solidFill>
                <a:latin typeface="Calibri"/>
                <a:ea typeface="Calibri"/>
                <a:cs typeface="Calibri"/>
                <a:sym typeface="Calibri"/>
              </a:rPr>
              <a:t>/</a:t>
            </a:r>
            <a:endParaRPr/>
          </a:p>
        </p:txBody>
      </p:sp>
      <p:sp>
        <p:nvSpPr>
          <p:cNvPr id="239" name="Google Shape;239;p14"/>
          <p:cNvSpPr txBox="1"/>
          <p:nvPr/>
        </p:nvSpPr>
        <p:spPr>
          <a:xfrm>
            <a:off x="470263" y="1750423"/>
            <a:ext cx="1037792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Thinking about applying to University and looking for ways to explore your subject beyond the curriculum? Then this website is for you. Each topic is produced by Cambridge postgraduate students and academics at the cutting edge of research in their field. The topics provide guided activities, questions to think about and suggestions for further reading. </a:t>
            </a:r>
            <a:endParaRPr sz="1800">
              <a:solidFill>
                <a:schemeClr val="lt1"/>
              </a:solidFill>
              <a:latin typeface="Calibri"/>
              <a:ea typeface="Calibri"/>
              <a:cs typeface="Calibri"/>
              <a:sym typeface="Calibri"/>
            </a:endParaRPr>
          </a:p>
        </p:txBody>
      </p:sp>
      <p:sp>
        <p:nvSpPr>
          <p:cNvPr id="240" name="Google Shape;240;p14"/>
          <p:cNvSpPr txBox="1"/>
          <p:nvPr/>
        </p:nvSpPr>
        <p:spPr>
          <a:xfrm>
            <a:off x="5133704" y="3570625"/>
            <a:ext cx="619179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The main subject pages also give you a quick guide to what it would be like to study the subject at university level and suggest some further resources to check out. </a:t>
            </a:r>
            <a:endParaRPr sz="1800">
              <a:solidFill>
                <a:schemeClr val="lt1"/>
              </a:solidFill>
              <a:latin typeface="Calibri"/>
              <a:ea typeface="Calibri"/>
              <a:cs typeface="Calibri"/>
              <a:sym typeface="Calibri"/>
            </a:endParaRPr>
          </a:p>
        </p:txBody>
      </p:sp>
      <p:sp>
        <p:nvSpPr>
          <p:cNvPr id="241" name="Google Shape;241;p14" descr="Image result for he + cambridg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2" name="Google Shape;242;p14"/>
          <p:cNvPicPr preferRelativeResize="0"/>
          <p:nvPr/>
        </p:nvPicPr>
        <p:blipFill rotWithShape="1">
          <a:blip r:embed="rId6">
            <a:alphaModFix/>
          </a:blip>
          <a:srcRect/>
          <a:stretch/>
        </p:blipFill>
        <p:spPr>
          <a:xfrm>
            <a:off x="1087508" y="3612693"/>
            <a:ext cx="2488474" cy="18663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p:nvPr/>
        </p:nvSpPr>
        <p:spPr>
          <a:xfrm>
            <a:off x="0" y="0"/>
            <a:ext cx="12192000" cy="6978316"/>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9" name="Google Shape;249;p15"/>
          <p:cNvPicPr preferRelativeResize="0"/>
          <p:nvPr/>
        </p:nvPicPr>
        <p:blipFill rotWithShape="1">
          <a:blip r:embed="rId3">
            <a:alphaModFix/>
          </a:blip>
          <a:srcRect/>
          <a:stretch/>
        </p:blipFill>
        <p:spPr>
          <a:xfrm>
            <a:off x="60959" y="-211968"/>
            <a:ext cx="12192001" cy="6978316"/>
          </a:xfrm>
          <a:prstGeom prst="rect">
            <a:avLst/>
          </a:prstGeom>
          <a:noFill/>
          <a:ln>
            <a:noFill/>
          </a:ln>
        </p:spPr>
      </p:pic>
      <p:sp>
        <p:nvSpPr>
          <p:cNvPr id="250" name="Google Shape;250;p15"/>
          <p:cNvSpPr txBox="1"/>
          <p:nvPr/>
        </p:nvSpPr>
        <p:spPr>
          <a:xfrm>
            <a:off x="332592" y="1569406"/>
            <a:ext cx="8535383" cy="180972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400" b="1" u="sng">
                <a:solidFill>
                  <a:srgbClr val="06B2A9"/>
                </a:solidFill>
                <a:latin typeface="Raleway"/>
                <a:ea typeface="Raleway"/>
                <a:cs typeface="Raleway"/>
                <a:sym typeface="Raleway"/>
                <a:hlinkClick r:id="rId4"/>
              </a:rPr>
              <a:t>FutureLearn</a:t>
            </a:r>
            <a:r>
              <a:rPr lang="en-US" sz="2400">
                <a:solidFill>
                  <a:schemeClr val="lt1"/>
                </a:solidFill>
                <a:latin typeface="Raleway"/>
                <a:ea typeface="Raleway"/>
                <a:cs typeface="Raleway"/>
                <a:sym typeface="Raleway"/>
              </a:rPr>
              <a:t> - </a:t>
            </a:r>
            <a:r>
              <a:rPr lang="en-US" sz="2000">
                <a:solidFill>
                  <a:schemeClr val="lt1"/>
                </a:solidFill>
                <a:latin typeface="Raleway"/>
                <a:ea typeface="Raleway"/>
                <a:cs typeface="Raleway"/>
                <a:sym typeface="Raleway"/>
              </a:rPr>
              <a:t>Explore online courses to continue studying, </a:t>
            </a:r>
            <a:endParaRPr/>
          </a:p>
          <a:p>
            <a:pPr marL="0" marR="0" lvl="0" indent="0" algn="l" rtl="0">
              <a:lnSpc>
                <a:spcPct val="90000"/>
              </a:lnSpc>
              <a:spcBef>
                <a:spcPts val="0"/>
              </a:spcBef>
              <a:spcAft>
                <a:spcPts val="0"/>
              </a:spcAft>
              <a:buNone/>
            </a:pPr>
            <a:r>
              <a:rPr lang="en-US" sz="2000">
                <a:solidFill>
                  <a:schemeClr val="lt1"/>
                </a:solidFill>
                <a:latin typeface="Raleway"/>
                <a:ea typeface="Raleway"/>
                <a:cs typeface="Raleway"/>
                <a:sym typeface="Raleway"/>
              </a:rPr>
              <a:t>build professional skills and connect with experts. </a:t>
            </a:r>
            <a:endParaRPr/>
          </a:p>
          <a:p>
            <a:pPr marL="0" marR="0" lvl="0" indent="0" algn="l" rtl="0">
              <a:lnSpc>
                <a:spcPct val="90000"/>
              </a:lnSpc>
              <a:spcBef>
                <a:spcPts val="0"/>
              </a:spcBef>
              <a:spcAft>
                <a:spcPts val="0"/>
              </a:spcAft>
              <a:buNone/>
            </a:pPr>
            <a:r>
              <a:rPr lang="en-US" sz="2000">
                <a:solidFill>
                  <a:schemeClr val="lt1"/>
                </a:solidFill>
                <a:latin typeface="Raleway"/>
                <a:ea typeface="Raleway"/>
                <a:cs typeface="Raleway"/>
                <a:sym typeface="Raleway"/>
              </a:rPr>
              <a:t>Useful examples include:</a:t>
            </a:r>
            <a:endParaRPr/>
          </a:p>
          <a:p>
            <a:pPr marL="0" marR="0" lvl="0" indent="0" algn="l" rtl="0">
              <a:lnSpc>
                <a:spcPct val="90000"/>
              </a:lnSpc>
              <a:spcBef>
                <a:spcPts val="0"/>
              </a:spcBef>
              <a:spcAft>
                <a:spcPts val="0"/>
              </a:spcAft>
              <a:buNone/>
            </a:pPr>
            <a:endParaRPr sz="2000">
              <a:solidFill>
                <a:schemeClr val="lt1"/>
              </a:solidFill>
              <a:latin typeface="Raleway"/>
              <a:ea typeface="Raleway"/>
              <a:cs typeface="Raleway"/>
              <a:sym typeface="Raleway"/>
            </a:endParaRPr>
          </a:p>
          <a:p>
            <a:pPr marL="342900" marR="0" lvl="0" indent="-342900" algn="l" rtl="0">
              <a:lnSpc>
                <a:spcPct val="90000"/>
              </a:lnSpc>
              <a:spcBef>
                <a:spcPts val="0"/>
              </a:spcBef>
              <a:spcAft>
                <a:spcPts val="0"/>
              </a:spcAft>
              <a:buClr>
                <a:schemeClr val="lt1"/>
              </a:buClr>
              <a:buSzPts val="2000"/>
              <a:buFont typeface="Arial"/>
              <a:buChar char="•"/>
            </a:pPr>
            <a:r>
              <a:rPr lang="en-US" sz="2000" u="sng">
                <a:solidFill>
                  <a:schemeClr val="lt1"/>
                </a:solidFill>
                <a:latin typeface="Raleway"/>
                <a:ea typeface="Raleway"/>
                <a:cs typeface="Raleway"/>
                <a:sym typeface="Raleway"/>
                <a:hlinkClick r:id="rId5"/>
              </a:rPr>
              <a:t>How to Succeed at: Writing Applications</a:t>
            </a:r>
            <a:r>
              <a:rPr lang="en-US" sz="2000">
                <a:solidFill>
                  <a:schemeClr val="lt1"/>
                </a:solidFill>
                <a:latin typeface="Raleway"/>
                <a:ea typeface="Raleway"/>
                <a:cs typeface="Raleway"/>
                <a:sym typeface="Raleway"/>
              </a:rPr>
              <a:t>                             </a:t>
            </a:r>
            <a:endParaRPr/>
          </a:p>
          <a:p>
            <a:pPr marL="342900" marR="0" lvl="0" indent="-342900" algn="l" rtl="0">
              <a:lnSpc>
                <a:spcPct val="90000"/>
              </a:lnSpc>
              <a:spcBef>
                <a:spcPts val="0"/>
              </a:spcBef>
              <a:spcAft>
                <a:spcPts val="0"/>
              </a:spcAft>
              <a:buClr>
                <a:schemeClr val="lt1"/>
              </a:buClr>
              <a:buSzPts val="2000"/>
              <a:buFont typeface="Arial"/>
              <a:buChar char="•"/>
            </a:pPr>
            <a:r>
              <a:rPr lang="en-US" sz="2000" u="sng">
                <a:solidFill>
                  <a:schemeClr val="lt1"/>
                </a:solidFill>
                <a:latin typeface="Raleway"/>
                <a:ea typeface="Raleway"/>
                <a:cs typeface="Raleway"/>
                <a:sym typeface="Raleway"/>
                <a:hlinkClick r:id="rId6"/>
              </a:rPr>
              <a:t>How to Succeed at: Interviews</a:t>
            </a:r>
            <a:endParaRPr sz="2000">
              <a:solidFill>
                <a:schemeClr val="lt1"/>
              </a:solidFill>
              <a:latin typeface="Raleway"/>
              <a:ea typeface="Raleway"/>
              <a:cs typeface="Raleway"/>
              <a:sym typeface="Raleway"/>
            </a:endParaRPr>
          </a:p>
        </p:txBody>
      </p:sp>
      <p:sp>
        <p:nvSpPr>
          <p:cNvPr id="251" name="Google Shape;251;p15"/>
          <p:cNvSpPr txBox="1"/>
          <p:nvPr/>
        </p:nvSpPr>
        <p:spPr>
          <a:xfrm>
            <a:off x="332591" y="365125"/>
            <a:ext cx="10515600" cy="992312"/>
          </a:xfrm>
          <a:prstGeom prst="rect">
            <a:avLst/>
          </a:prstGeom>
          <a:noFill/>
          <a:ln>
            <a:noFill/>
          </a:ln>
        </p:spPr>
        <p:txBody>
          <a:bodyPr spcFirstLastPara="1" wrap="square" lIns="91425" tIns="45700" rIns="91425" bIns="45700" anchor="b" anchorCtr="0">
            <a:noAutofit/>
          </a:bodyPr>
          <a:lstStyle/>
          <a:p>
            <a:pPr marL="0" marR="0" lvl="0" indent="0" algn="ctr" rtl="0">
              <a:lnSpc>
                <a:spcPct val="110000"/>
              </a:lnSpc>
              <a:spcBef>
                <a:spcPts val="0"/>
              </a:spcBef>
              <a:spcAft>
                <a:spcPts val="0"/>
              </a:spcAft>
              <a:buClr>
                <a:schemeClr val="dk1"/>
              </a:buClr>
              <a:buSzPts val="4400"/>
              <a:buFont typeface="Calibri"/>
              <a:buNone/>
            </a:pPr>
            <a:endParaRPr sz="4400" b="1" u="sng">
              <a:solidFill>
                <a:srgbClr val="06B2A9"/>
              </a:solidFill>
              <a:latin typeface="Arial"/>
              <a:ea typeface="Arial"/>
              <a:cs typeface="Arial"/>
              <a:sym typeface="Arial"/>
            </a:endParaRPr>
          </a:p>
          <a:p>
            <a:pPr marL="0" marR="0" lvl="0" indent="0" algn="ctr" rtl="0">
              <a:lnSpc>
                <a:spcPct val="110000"/>
              </a:lnSpc>
              <a:spcBef>
                <a:spcPts val="0"/>
              </a:spcBef>
              <a:spcAft>
                <a:spcPts val="0"/>
              </a:spcAft>
              <a:buClr>
                <a:schemeClr val="dk1"/>
              </a:buClr>
              <a:buSzPts val="4400"/>
              <a:buFont typeface="Calibri"/>
              <a:buNone/>
            </a:pPr>
            <a:endParaRPr sz="4400" b="1" u="sng">
              <a:solidFill>
                <a:srgbClr val="06B2A9"/>
              </a:solidFill>
              <a:latin typeface="Arial"/>
              <a:ea typeface="Arial"/>
              <a:cs typeface="Arial"/>
              <a:sym typeface="Arial"/>
            </a:endParaRPr>
          </a:p>
          <a:p>
            <a:pPr marL="0" marR="0" lvl="0" indent="0" algn="ctr" rtl="0">
              <a:lnSpc>
                <a:spcPct val="110000"/>
              </a:lnSpc>
              <a:spcBef>
                <a:spcPts val="0"/>
              </a:spcBef>
              <a:spcAft>
                <a:spcPts val="0"/>
              </a:spcAft>
              <a:buClr>
                <a:srgbClr val="06B2A9"/>
              </a:buClr>
              <a:buSzPts val="4400"/>
              <a:buFont typeface="Arial"/>
              <a:buNone/>
            </a:pPr>
            <a:r>
              <a:rPr lang="en-US" sz="4400" b="1" u="sng">
                <a:solidFill>
                  <a:srgbClr val="06B2A9"/>
                </a:solidFill>
                <a:latin typeface="Arial"/>
                <a:ea typeface="Arial"/>
                <a:cs typeface="Arial"/>
                <a:sym typeface="Arial"/>
              </a:rPr>
              <a:t>Online Courses</a:t>
            </a:r>
            <a:endParaRPr sz="4400" b="1">
              <a:solidFill>
                <a:srgbClr val="06B2A9"/>
              </a:solidFill>
              <a:latin typeface="Arial"/>
              <a:ea typeface="Arial"/>
              <a:cs typeface="Arial"/>
              <a:sym typeface="Arial"/>
            </a:endParaRPr>
          </a:p>
        </p:txBody>
      </p:sp>
      <p:sp>
        <p:nvSpPr>
          <p:cNvPr id="252" name="Google Shape;252;p15"/>
          <p:cNvSpPr txBox="1"/>
          <p:nvPr/>
        </p:nvSpPr>
        <p:spPr>
          <a:xfrm>
            <a:off x="3222171" y="4052371"/>
            <a:ext cx="8649125" cy="286228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endParaRPr sz="1800" dirty="0">
              <a:solidFill>
                <a:schemeClr val="lt1"/>
              </a:solidFill>
              <a:latin typeface="Raleway"/>
              <a:ea typeface="Raleway"/>
              <a:cs typeface="Raleway"/>
              <a:sym typeface="Raleway"/>
            </a:endParaRPr>
          </a:p>
          <a:p>
            <a:pPr marL="285750" marR="0" lvl="0" indent="-285750" algn="l" rtl="0">
              <a:lnSpc>
                <a:spcPct val="90000"/>
              </a:lnSpc>
              <a:spcBef>
                <a:spcPts val="0"/>
              </a:spcBef>
              <a:spcAft>
                <a:spcPts val="0"/>
              </a:spcAft>
              <a:buClr>
                <a:schemeClr val="lt1"/>
              </a:buClr>
              <a:buSzPts val="1800"/>
              <a:buFont typeface="Arial"/>
              <a:buChar char="•"/>
            </a:pPr>
            <a:r>
              <a:rPr lang="en-US" sz="1800" dirty="0">
                <a:solidFill>
                  <a:schemeClr val="lt1"/>
                </a:solidFill>
                <a:latin typeface="Raleway"/>
                <a:ea typeface="Raleway"/>
                <a:cs typeface="Raleway"/>
                <a:sym typeface="Raleway"/>
              </a:rPr>
              <a:t>The courses are </a:t>
            </a:r>
            <a:r>
              <a:rPr lang="en-US" sz="1800" b="1" u="sng" dirty="0">
                <a:solidFill>
                  <a:schemeClr val="lt1"/>
                </a:solidFill>
                <a:latin typeface="Raleway"/>
                <a:ea typeface="Raleway"/>
                <a:cs typeface="Raleway"/>
                <a:sym typeface="Raleway"/>
              </a:rPr>
              <a:t>free</a:t>
            </a:r>
            <a:r>
              <a:rPr lang="en-US" sz="1800" dirty="0">
                <a:solidFill>
                  <a:schemeClr val="lt1"/>
                </a:solidFill>
                <a:latin typeface="Raleway"/>
                <a:ea typeface="Raleway"/>
                <a:cs typeface="Raleway"/>
                <a:sym typeface="Raleway"/>
              </a:rPr>
              <a:t> and they do not have a start and end date. You can start right away or at a time that suits you.</a:t>
            </a:r>
            <a:endParaRPr dirty="0"/>
          </a:p>
          <a:p>
            <a:pPr marL="285750" marR="0" lvl="0" indent="-171450" algn="l" rtl="0">
              <a:lnSpc>
                <a:spcPct val="90000"/>
              </a:lnSpc>
              <a:spcBef>
                <a:spcPts val="0"/>
              </a:spcBef>
              <a:spcAft>
                <a:spcPts val="0"/>
              </a:spcAft>
              <a:buClr>
                <a:schemeClr val="dk1"/>
              </a:buClr>
              <a:buSzPts val="1800"/>
              <a:buFont typeface="Arial"/>
              <a:buNone/>
            </a:pPr>
            <a:endParaRPr sz="1800" dirty="0">
              <a:solidFill>
                <a:schemeClr val="lt1"/>
              </a:solidFill>
              <a:latin typeface="Raleway"/>
              <a:ea typeface="Raleway"/>
              <a:cs typeface="Raleway"/>
              <a:sym typeface="Raleway"/>
            </a:endParaRPr>
          </a:p>
          <a:p>
            <a:pPr marL="285750" marR="0" lvl="0" indent="-285750" algn="l" rtl="0">
              <a:lnSpc>
                <a:spcPct val="90000"/>
              </a:lnSpc>
              <a:spcBef>
                <a:spcPts val="0"/>
              </a:spcBef>
              <a:spcAft>
                <a:spcPts val="0"/>
              </a:spcAft>
              <a:buClr>
                <a:schemeClr val="lt1"/>
              </a:buClr>
              <a:buSzPts val="1800"/>
              <a:buFont typeface="Arial"/>
              <a:buChar char="•"/>
            </a:pPr>
            <a:r>
              <a:rPr lang="en-US" sz="1800" dirty="0">
                <a:solidFill>
                  <a:schemeClr val="lt1"/>
                </a:solidFill>
                <a:latin typeface="Raleway"/>
                <a:ea typeface="Raleway"/>
                <a:cs typeface="Raleway"/>
                <a:sym typeface="Raleway"/>
              </a:rPr>
              <a:t>You can spend as long as you like on an </a:t>
            </a:r>
            <a:r>
              <a:rPr lang="en-US" sz="1800" dirty="0" err="1">
                <a:solidFill>
                  <a:schemeClr val="lt1"/>
                </a:solidFill>
                <a:latin typeface="Raleway"/>
                <a:ea typeface="Raleway"/>
                <a:cs typeface="Raleway"/>
                <a:sym typeface="Raleway"/>
              </a:rPr>
              <a:t>OpenLearn</a:t>
            </a:r>
            <a:r>
              <a:rPr lang="en-US" sz="1800" dirty="0">
                <a:solidFill>
                  <a:schemeClr val="lt1"/>
                </a:solidFill>
                <a:latin typeface="Raleway"/>
                <a:ea typeface="Raleway"/>
                <a:cs typeface="Raleway"/>
                <a:sym typeface="Raleway"/>
              </a:rPr>
              <a:t> course, plus, if you sign up you can track your progress and work towards a statement of participation.</a:t>
            </a:r>
            <a:endParaRPr dirty="0"/>
          </a:p>
          <a:p>
            <a:pPr marL="285750" marR="0" lvl="0" indent="-171450" algn="l" rtl="0">
              <a:lnSpc>
                <a:spcPct val="90000"/>
              </a:lnSpc>
              <a:spcBef>
                <a:spcPts val="0"/>
              </a:spcBef>
              <a:spcAft>
                <a:spcPts val="0"/>
              </a:spcAft>
              <a:buClr>
                <a:schemeClr val="dk1"/>
              </a:buClr>
              <a:buSzPts val="1800"/>
              <a:buFont typeface="Arial"/>
              <a:buNone/>
            </a:pPr>
            <a:endParaRPr sz="1800" dirty="0">
              <a:solidFill>
                <a:schemeClr val="lt1"/>
              </a:solidFill>
              <a:latin typeface="Raleway"/>
              <a:ea typeface="Raleway"/>
              <a:cs typeface="Raleway"/>
              <a:sym typeface="Raleway"/>
            </a:endParaRPr>
          </a:p>
          <a:p>
            <a:pPr marL="285750" marR="0" lvl="0" indent="-285750" algn="l" rtl="0">
              <a:lnSpc>
                <a:spcPct val="90000"/>
              </a:lnSpc>
              <a:spcBef>
                <a:spcPts val="0"/>
              </a:spcBef>
              <a:spcAft>
                <a:spcPts val="0"/>
              </a:spcAft>
              <a:buClr>
                <a:schemeClr val="lt1"/>
              </a:buClr>
              <a:buSzPts val="1800"/>
              <a:buFont typeface="Arial"/>
              <a:buChar char="•"/>
            </a:pPr>
            <a:r>
              <a:rPr lang="en-US" sz="1800" dirty="0">
                <a:solidFill>
                  <a:schemeClr val="lt1"/>
                </a:solidFill>
                <a:latin typeface="Raleway"/>
                <a:ea typeface="Raleway"/>
                <a:cs typeface="Raleway"/>
                <a:sym typeface="Raleway"/>
              </a:rPr>
              <a:t>There are around 1000 courses to choose from - </a:t>
            </a:r>
            <a:r>
              <a:rPr lang="en-US" sz="1800" b="1" u="sng" dirty="0">
                <a:solidFill>
                  <a:srgbClr val="06B2A9"/>
                </a:solidFill>
                <a:latin typeface="Raleway"/>
                <a:ea typeface="Raleway"/>
                <a:cs typeface="Raleway"/>
                <a:sym typeface="Raleway"/>
                <a:hlinkClick r:id="rId7"/>
              </a:rPr>
              <a:t>https://www.open.edu/openlearn/free-courses/full-catalogue</a:t>
            </a:r>
            <a:r>
              <a:rPr lang="en-US" sz="1800" b="1" dirty="0">
                <a:solidFill>
                  <a:srgbClr val="06B2A9"/>
                </a:solidFill>
                <a:latin typeface="Raleway"/>
                <a:ea typeface="Raleway"/>
                <a:cs typeface="Raleway"/>
                <a:sym typeface="Raleway"/>
              </a:rPr>
              <a:t> </a:t>
            </a:r>
            <a:endParaRPr dirty="0"/>
          </a:p>
          <a:p>
            <a:pPr marL="0" marR="0" lvl="0" indent="0" algn="l" rtl="0">
              <a:lnSpc>
                <a:spcPct val="90000"/>
              </a:lnSpc>
              <a:spcBef>
                <a:spcPts val="0"/>
              </a:spcBef>
              <a:spcAft>
                <a:spcPts val="0"/>
              </a:spcAft>
              <a:buNone/>
            </a:pPr>
            <a:endParaRPr sz="2000" dirty="0">
              <a:solidFill>
                <a:schemeClr val="lt1"/>
              </a:solidFill>
              <a:latin typeface="Raleway"/>
              <a:ea typeface="Raleway"/>
              <a:cs typeface="Raleway"/>
              <a:sym typeface="Raleway"/>
            </a:endParaRPr>
          </a:p>
        </p:txBody>
      </p:sp>
      <p:sp>
        <p:nvSpPr>
          <p:cNvPr id="253" name="Google Shape;253;p15"/>
          <p:cNvSpPr txBox="1"/>
          <p:nvPr/>
        </p:nvSpPr>
        <p:spPr>
          <a:xfrm>
            <a:off x="241575" y="3429000"/>
            <a:ext cx="11598731" cy="10341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400" b="1" u="sng">
                <a:solidFill>
                  <a:srgbClr val="06B2A9"/>
                </a:solidFill>
                <a:latin typeface="Raleway"/>
                <a:ea typeface="Raleway"/>
                <a:cs typeface="Raleway"/>
                <a:sym typeface="Raleway"/>
                <a:hlinkClick r:id="rId7"/>
              </a:rPr>
              <a:t>OpenLearn - Open University? </a:t>
            </a:r>
            <a:r>
              <a:rPr lang="en-US" sz="2400" b="1">
                <a:solidFill>
                  <a:schemeClr val="lt1"/>
                </a:solidFill>
                <a:latin typeface="Raleway"/>
                <a:ea typeface="Raleway"/>
                <a:cs typeface="Raleway"/>
                <a:sym typeface="Raleway"/>
              </a:rPr>
              <a:t>– </a:t>
            </a:r>
            <a:r>
              <a:rPr lang="en-US" sz="2000">
                <a:solidFill>
                  <a:schemeClr val="lt1"/>
                </a:solidFill>
                <a:latin typeface="Raleway"/>
                <a:ea typeface="Raleway"/>
                <a:cs typeface="Raleway"/>
                <a:sym typeface="Raleway"/>
              </a:rPr>
              <a:t>These courses have been designed to increase confidence and develop the skills needed to enter Higher Education and succeed with learning.</a:t>
            </a:r>
            <a:endParaRPr/>
          </a:p>
          <a:p>
            <a:pPr marL="0" marR="0" lvl="0" indent="0" algn="l" rtl="0">
              <a:lnSpc>
                <a:spcPct val="90000"/>
              </a:lnSpc>
              <a:spcBef>
                <a:spcPts val="0"/>
              </a:spcBef>
              <a:spcAft>
                <a:spcPts val="0"/>
              </a:spcAft>
              <a:buNone/>
            </a:pPr>
            <a:endParaRPr sz="2400" b="1">
              <a:solidFill>
                <a:schemeClr val="lt1"/>
              </a:solidFill>
              <a:latin typeface="Raleway"/>
              <a:ea typeface="Raleway"/>
              <a:cs typeface="Raleway"/>
              <a:sym typeface="Raleway"/>
            </a:endParaRPr>
          </a:p>
        </p:txBody>
      </p:sp>
      <p:pic>
        <p:nvPicPr>
          <p:cNvPr id="254" name="Google Shape;254;p15"/>
          <p:cNvPicPr preferRelativeResize="0"/>
          <p:nvPr/>
        </p:nvPicPr>
        <p:blipFill rotWithShape="1">
          <a:blip r:embed="rId8">
            <a:alphaModFix/>
          </a:blip>
          <a:srcRect/>
          <a:stretch/>
        </p:blipFill>
        <p:spPr>
          <a:xfrm>
            <a:off x="8454683" y="1722562"/>
            <a:ext cx="3186228" cy="992313"/>
          </a:xfrm>
          <a:prstGeom prst="rect">
            <a:avLst/>
          </a:prstGeom>
          <a:noFill/>
          <a:ln>
            <a:noFill/>
          </a:ln>
        </p:spPr>
      </p:pic>
      <p:pic>
        <p:nvPicPr>
          <p:cNvPr id="255" name="Google Shape;255;p15" descr="A picture containing device&#10;&#10;Description automatically generated"/>
          <p:cNvPicPr preferRelativeResize="0"/>
          <p:nvPr/>
        </p:nvPicPr>
        <p:blipFill rotWithShape="1">
          <a:blip r:embed="rId9">
            <a:alphaModFix/>
          </a:blip>
          <a:srcRect/>
          <a:stretch/>
        </p:blipFill>
        <p:spPr>
          <a:xfrm>
            <a:off x="556052" y="4312845"/>
            <a:ext cx="2314424" cy="22218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p:nvPr/>
        </p:nvSpPr>
        <p:spPr>
          <a:xfrm>
            <a:off x="0" y="0"/>
            <a:ext cx="12192000" cy="6978316"/>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62" name="Google Shape;262;p16"/>
          <p:cNvPicPr preferRelativeResize="0"/>
          <p:nvPr/>
        </p:nvPicPr>
        <p:blipFill rotWithShape="1">
          <a:blip r:embed="rId3">
            <a:alphaModFix/>
          </a:blip>
          <a:srcRect/>
          <a:stretch/>
        </p:blipFill>
        <p:spPr>
          <a:xfrm>
            <a:off x="332591" y="-250521"/>
            <a:ext cx="12077701" cy="6929039"/>
          </a:xfrm>
          <a:prstGeom prst="rect">
            <a:avLst/>
          </a:prstGeom>
          <a:noFill/>
          <a:ln>
            <a:noFill/>
          </a:ln>
        </p:spPr>
      </p:pic>
      <p:sp>
        <p:nvSpPr>
          <p:cNvPr id="263" name="Google Shape;263;p16"/>
          <p:cNvSpPr txBox="1"/>
          <p:nvPr/>
        </p:nvSpPr>
        <p:spPr>
          <a:xfrm>
            <a:off x="2405151" y="1408360"/>
            <a:ext cx="8345978" cy="784830"/>
          </a:xfrm>
          <a:prstGeom prst="rect">
            <a:avLst/>
          </a:prstGeom>
          <a:noFill/>
          <a:ln>
            <a:noFill/>
          </a:ln>
        </p:spPr>
        <p:txBody>
          <a:bodyPr spcFirstLastPara="1" wrap="square" lIns="91425" tIns="45700" rIns="91425" bIns="45700" anchor="t" anchorCtr="0">
            <a:spAutoFit/>
          </a:bodyPr>
          <a:lstStyle/>
          <a:p>
            <a:pPr marL="571500" marR="0" lvl="0" indent="-457200" algn="l" rtl="0">
              <a:lnSpc>
                <a:spcPct val="90000"/>
              </a:lnSpc>
              <a:spcBef>
                <a:spcPts val="0"/>
              </a:spcBef>
              <a:spcAft>
                <a:spcPts val="0"/>
              </a:spcAft>
              <a:buClr>
                <a:schemeClr val="dk1"/>
              </a:buClr>
              <a:buSzPts val="1800"/>
              <a:buFont typeface="Arial"/>
              <a:buNone/>
            </a:pPr>
            <a:endParaRPr sz="1800" b="1" i="0" u="none" strike="noStrike" cap="none">
              <a:solidFill>
                <a:srgbClr val="000000"/>
              </a:solidFill>
              <a:latin typeface="Calibri"/>
              <a:ea typeface="Calibri"/>
              <a:cs typeface="Calibri"/>
              <a:sym typeface="Calibri"/>
            </a:endParaRPr>
          </a:p>
          <a:p>
            <a:pPr marL="571500" marR="0" lvl="0" indent="-571500" algn="l" rtl="0">
              <a:lnSpc>
                <a:spcPct val="90000"/>
              </a:lnSpc>
              <a:spcBef>
                <a:spcPts val="0"/>
              </a:spcBef>
              <a:spcAft>
                <a:spcPts val="0"/>
              </a:spcAft>
              <a:buClr>
                <a:srgbClr val="FFFFFF"/>
              </a:buClr>
              <a:buSzPts val="3200"/>
              <a:buFont typeface="Arial"/>
              <a:buChar char="•"/>
            </a:pPr>
            <a:r>
              <a:rPr lang="en-US" sz="3200" b="1" i="0" u="sng" strike="noStrike" cap="none">
                <a:solidFill>
                  <a:srgbClr val="FFFFFF"/>
                </a:solidFill>
                <a:latin typeface="Raleway"/>
                <a:ea typeface="Raleway"/>
                <a:cs typeface="Raleway"/>
                <a:sym typeface="Raleway"/>
                <a:hlinkClick r:id="rId4"/>
              </a:rPr>
              <a:t>www.TakeYourPlace.ac.uk</a:t>
            </a:r>
            <a:r>
              <a:rPr lang="en-US" sz="3200" b="1" i="0" u="none" strike="noStrike" cap="none">
                <a:solidFill>
                  <a:srgbClr val="FFFFFF"/>
                </a:solidFill>
                <a:latin typeface="Raleway"/>
                <a:ea typeface="Raleway"/>
                <a:cs typeface="Raleway"/>
                <a:sym typeface="Raleway"/>
              </a:rPr>
              <a:t> </a:t>
            </a:r>
            <a:endParaRPr/>
          </a:p>
        </p:txBody>
      </p:sp>
      <p:sp>
        <p:nvSpPr>
          <p:cNvPr id="264" name="Google Shape;264;p16"/>
          <p:cNvSpPr txBox="1"/>
          <p:nvPr/>
        </p:nvSpPr>
        <p:spPr>
          <a:xfrm>
            <a:off x="332591" y="365125"/>
            <a:ext cx="10515600" cy="1056205"/>
          </a:xfrm>
          <a:prstGeom prst="rect">
            <a:avLst/>
          </a:prstGeom>
          <a:noFill/>
          <a:ln>
            <a:noFill/>
          </a:ln>
        </p:spPr>
        <p:txBody>
          <a:bodyPr spcFirstLastPara="1" wrap="square" lIns="91425" tIns="45700" rIns="91425" bIns="45700" anchor="b" anchorCtr="0">
            <a:normAutofit/>
          </a:bodyPr>
          <a:lstStyle/>
          <a:p>
            <a:pPr marL="0" marR="0" lvl="0" indent="0" algn="ctr" rtl="0">
              <a:lnSpc>
                <a:spcPct val="110000"/>
              </a:lnSpc>
              <a:spcBef>
                <a:spcPts val="0"/>
              </a:spcBef>
              <a:spcAft>
                <a:spcPts val="0"/>
              </a:spcAft>
              <a:buClr>
                <a:srgbClr val="06B2A9"/>
              </a:buClr>
              <a:buSzPts val="6000"/>
              <a:buFont typeface="Arial"/>
              <a:buNone/>
            </a:pPr>
            <a:r>
              <a:rPr lang="en-US" sz="6000" b="1" i="0" u="sng" strike="noStrike" cap="none">
                <a:solidFill>
                  <a:srgbClr val="06B2A9"/>
                </a:solidFill>
                <a:latin typeface="Arial"/>
                <a:ea typeface="Arial"/>
                <a:cs typeface="Arial"/>
                <a:sym typeface="Arial"/>
              </a:rPr>
              <a:t>Find Us Online:</a:t>
            </a:r>
            <a:endParaRPr sz="6000" b="1" i="0" u="none" strike="noStrike" cap="none">
              <a:solidFill>
                <a:srgbClr val="06B2A9"/>
              </a:solidFill>
              <a:latin typeface="Arial"/>
              <a:ea typeface="Arial"/>
              <a:cs typeface="Arial"/>
              <a:sym typeface="Arial"/>
            </a:endParaRPr>
          </a:p>
        </p:txBody>
      </p:sp>
      <p:pic>
        <p:nvPicPr>
          <p:cNvPr id="265" name="Google Shape;265;p16"/>
          <p:cNvPicPr preferRelativeResize="0"/>
          <p:nvPr/>
        </p:nvPicPr>
        <p:blipFill rotWithShape="1">
          <a:blip r:embed="rId5">
            <a:alphaModFix/>
          </a:blip>
          <a:srcRect/>
          <a:stretch/>
        </p:blipFill>
        <p:spPr>
          <a:xfrm>
            <a:off x="560539" y="2575389"/>
            <a:ext cx="1295320" cy="1145860"/>
          </a:xfrm>
          <a:prstGeom prst="rect">
            <a:avLst/>
          </a:prstGeom>
          <a:noFill/>
          <a:ln>
            <a:noFill/>
          </a:ln>
        </p:spPr>
      </p:pic>
      <p:pic>
        <p:nvPicPr>
          <p:cNvPr id="266" name="Google Shape;266;p16"/>
          <p:cNvPicPr preferRelativeResize="0"/>
          <p:nvPr/>
        </p:nvPicPr>
        <p:blipFill rotWithShape="1">
          <a:blip r:embed="rId6">
            <a:alphaModFix/>
          </a:blip>
          <a:srcRect/>
          <a:stretch/>
        </p:blipFill>
        <p:spPr>
          <a:xfrm>
            <a:off x="621773" y="3749880"/>
            <a:ext cx="1228188" cy="1203123"/>
          </a:xfrm>
          <a:prstGeom prst="rect">
            <a:avLst/>
          </a:prstGeom>
          <a:noFill/>
          <a:ln>
            <a:noFill/>
          </a:ln>
        </p:spPr>
      </p:pic>
      <p:pic>
        <p:nvPicPr>
          <p:cNvPr id="267" name="Google Shape;267;p16"/>
          <p:cNvPicPr preferRelativeResize="0"/>
          <p:nvPr/>
        </p:nvPicPr>
        <p:blipFill rotWithShape="1">
          <a:blip r:embed="rId7">
            <a:alphaModFix/>
          </a:blip>
          <a:srcRect/>
          <a:stretch/>
        </p:blipFill>
        <p:spPr>
          <a:xfrm>
            <a:off x="588207" y="4953003"/>
            <a:ext cx="1295320" cy="1295320"/>
          </a:xfrm>
          <a:prstGeom prst="rect">
            <a:avLst/>
          </a:prstGeom>
          <a:noFill/>
          <a:ln>
            <a:noFill/>
          </a:ln>
        </p:spPr>
      </p:pic>
      <p:pic>
        <p:nvPicPr>
          <p:cNvPr id="268" name="Google Shape;268;p16"/>
          <p:cNvPicPr preferRelativeResize="0"/>
          <p:nvPr/>
        </p:nvPicPr>
        <p:blipFill rotWithShape="1">
          <a:blip r:embed="rId8">
            <a:alphaModFix/>
          </a:blip>
          <a:srcRect/>
          <a:stretch/>
        </p:blipFill>
        <p:spPr>
          <a:xfrm>
            <a:off x="646224" y="1397538"/>
            <a:ext cx="1123949" cy="1123949"/>
          </a:xfrm>
          <a:prstGeom prst="rect">
            <a:avLst/>
          </a:prstGeom>
          <a:noFill/>
          <a:ln>
            <a:noFill/>
          </a:ln>
        </p:spPr>
      </p:pic>
      <p:sp>
        <p:nvSpPr>
          <p:cNvPr id="269" name="Google Shape;269;p16"/>
          <p:cNvSpPr txBox="1"/>
          <p:nvPr/>
        </p:nvSpPr>
        <p:spPr>
          <a:xfrm>
            <a:off x="2405151" y="2860697"/>
            <a:ext cx="8345978" cy="535531"/>
          </a:xfrm>
          <a:prstGeom prst="rect">
            <a:avLst/>
          </a:prstGeom>
          <a:noFill/>
          <a:ln>
            <a:noFill/>
          </a:ln>
        </p:spPr>
        <p:txBody>
          <a:bodyPr spcFirstLastPara="1" wrap="square" lIns="91425" tIns="45700" rIns="91425" bIns="45700" anchor="t" anchorCtr="0">
            <a:spAutoFit/>
          </a:bodyPr>
          <a:lstStyle/>
          <a:p>
            <a:pPr marL="571500" marR="0" lvl="0" indent="-571500" algn="l" rtl="0">
              <a:lnSpc>
                <a:spcPct val="90000"/>
              </a:lnSpc>
              <a:spcBef>
                <a:spcPts val="0"/>
              </a:spcBef>
              <a:spcAft>
                <a:spcPts val="0"/>
              </a:spcAft>
              <a:buClr>
                <a:srgbClr val="FFFFFF"/>
              </a:buClr>
              <a:buSzPts val="3200"/>
              <a:buFont typeface="Arial"/>
              <a:buChar char="•"/>
            </a:pPr>
            <a:r>
              <a:rPr lang="en-US" sz="3200" b="1" i="0" u="sng" strike="noStrike" cap="none">
                <a:solidFill>
                  <a:srgbClr val="FFFFFF"/>
                </a:solidFill>
                <a:latin typeface="Raleway"/>
                <a:ea typeface="Raleway"/>
                <a:cs typeface="Raleway"/>
                <a:sym typeface="Raleway"/>
                <a:hlinkClick r:id="rId9"/>
              </a:rPr>
              <a:t>Cambs@TakeYourPlace.ac.uk</a:t>
            </a:r>
            <a:endParaRPr sz="3200" b="1" i="0" u="none" strike="noStrike" cap="none">
              <a:solidFill>
                <a:srgbClr val="FFFFFF"/>
              </a:solidFill>
              <a:latin typeface="Raleway"/>
              <a:ea typeface="Raleway"/>
              <a:cs typeface="Raleway"/>
              <a:sym typeface="Raleway"/>
            </a:endParaRPr>
          </a:p>
        </p:txBody>
      </p:sp>
      <p:sp>
        <p:nvSpPr>
          <p:cNvPr id="270" name="Google Shape;270;p16"/>
          <p:cNvSpPr txBox="1"/>
          <p:nvPr/>
        </p:nvSpPr>
        <p:spPr>
          <a:xfrm>
            <a:off x="2405151" y="4063735"/>
            <a:ext cx="9729016" cy="535531"/>
          </a:xfrm>
          <a:prstGeom prst="rect">
            <a:avLst/>
          </a:prstGeom>
          <a:noFill/>
          <a:ln>
            <a:noFill/>
          </a:ln>
        </p:spPr>
        <p:txBody>
          <a:bodyPr spcFirstLastPara="1" wrap="square" lIns="91425" tIns="45700" rIns="91425" bIns="45700" anchor="t" anchorCtr="0">
            <a:spAutoFit/>
          </a:bodyPr>
          <a:lstStyle/>
          <a:p>
            <a:pPr marL="571500" marR="0" lvl="0" indent="-571500" algn="l" rtl="0">
              <a:lnSpc>
                <a:spcPct val="90000"/>
              </a:lnSpc>
              <a:spcBef>
                <a:spcPts val="0"/>
              </a:spcBef>
              <a:spcAft>
                <a:spcPts val="0"/>
              </a:spcAft>
              <a:buClr>
                <a:srgbClr val="FFFFFF"/>
              </a:buClr>
              <a:buSzPts val="3200"/>
              <a:buFont typeface="Arial"/>
              <a:buChar char="•"/>
            </a:pPr>
            <a:r>
              <a:rPr lang="en-US" sz="3200" b="0" i="0" u="sng" strike="noStrike" cap="none">
                <a:solidFill>
                  <a:srgbClr val="FFFFFF"/>
                </a:solidFill>
                <a:latin typeface="Raleway"/>
                <a:ea typeface="Raleway"/>
                <a:cs typeface="Raleway"/>
                <a:sym typeface="Raleway"/>
                <a:hlinkClick r:id="rId10"/>
              </a:rPr>
              <a:t>https://www.facebook.com/TakeYourPlaceHE</a:t>
            </a:r>
            <a:endParaRPr sz="3200" b="0" i="0" u="none" strike="noStrike" cap="none">
              <a:solidFill>
                <a:srgbClr val="FFFFFF"/>
              </a:solidFill>
              <a:latin typeface="Raleway"/>
              <a:ea typeface="Raleway"/>
              <a:cs typeface="Raleway"/>
              <a:sym typeface="Raleway"/>
            </a:endParaRPr>
          </a:p>
        </p:txBody>
      </p:sp>
      <p:sp>
        <p:nvSpPr>
          <p:cNvPr id="271" name="Google Shape;271;p16"/>
          <p:cNvSpPr txBox="1"/>
          <p:nvPr/>
        </p:nvSpPr>
        <p:spPr>
          <a:xfrm>
            <a:off x="2405151" y="5111298"/>
            <a:ext cx="8345978" cy="978729"/>
          </a:xfrm>
          <a:prstGeom prst="rect">
            <a:avLst/>
          </a:prstGeom>
          <a:noFill/>
          <a:ln>
            <a:noFill/>
          </a:ln>
        </p:spPr>
        <p:txBody>
          <a:bodyPr spcFirstLastPara="1" wrap="square" lIns="91425" tIns="45700" rIns="91425" bIns="45700" anchor="t" anchorCtr="0">
            <a:spAutoFit/>
          </a:bodyPr>
          <a:lstStyle/>
          <a:p>
            <a:pPr marL="571500" marR="0" lvl="0" indent="-571500" algn="l" rtl="0">
              <a:lnSpc>
                <a:spcPct val="90000"/>
              </a:lnSpc>
              <a:spcBef>
                <a:spcPts val="0"/>
              </a:spcBef>
              <a:spcAft>
                <a:spcPts val="0"/>
              </a:spcAft>
              <a:buClr>
                <a:srgbClr val="FFFFFF"/>
              </a:buClr>
              <a:buSzPts val="3200"/>
              <a:buFont typeface="Arial"/>
              <a:buChar char="•"/>
            </a:pPr>
            <a:r>
              <a:rPr lang="en-US" sz="3200" b="1" i="0" u="none" strike="noStrike" cap="none">
                <a:solidFill>
                  <a:srgbClr val="FFFFFF"/>
                </a:solidFill>
                <a:latin typeface="Raleway"/>
                <a:ea typeface="Raleway"/>
                <a:cs typeface="Raleway"/>
                <a:sym typeface="Raleway"/>
              </a:rPr>
              <a:t>@TakeYourPlaceHE</a:t>
            </a:r>
            <a:endParaRPr sz="3200" b="1" i="0" u="none" strike="noStrike" cap="none">
              <a:solidFill>
                <a:srgbClr val="FFFFFF"/>
              </a:solidFill>
              <a:latin typeface="Raleway"/>
              <a:ea typeface="Raleway"/>
              <a:cs typeface="Raleway"/>
              <a:sym typeface="Raleway"/>
            </a:endParaRPr>
          </a:p>
          <a:p>
            <a:pPr marL="571500" marR="0" lvl="0" indent="-571500" algn="l" rtl="0">
              <a:lnSpc>
                <a:spcPct val="90000"/>
              </a:lnSpc>
              <a:spcBef>
                <a:spcPts val="0"/>
              </a:spcBef>
              <a:spcAft>
                <a:spcPts val="0"/>
              </a:spcAft>
              <a:buClr>
                <a:srgbClr val="FFFFFF"/>
              </a:buClr>
              <a:buSzPts val="3200"/>
              <a:buFont typeface="Arial"/>
              <a:buChar char="•"/>
            </a:pPr>
            <a:r>
              <a:rPr lang="en-US" sz="3200" b="1" i="0" u="none" strike="noStrike" cap="none">
                <a:solidFill>
                  <a:srgbClr val="FFFFFF"/>
                </a:solidFill>
                <a:latin typeface="Raleway"/>
                <a:ea typeface="Raleway"/>
                <a:cs typeface="Raleway"/>
                <a:sym typeface="Raleway"/>
              </a:rPr>
              <a:t>@TakeCambs</a:t>
            </a:r>
            <a:endParaRPr sz="3200" b="1" i="0" u="none" strike="noStrike" cap="none">
              <a:solidFill>
                <a:srgbClr val="FFFFFF"/>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0" y="0"/>
            <a:ext cx="12192000" cy="6978316"/>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txBox="1"/>
          <p:nvPr/>
        </p:nvSpPr>
        <p:spPr>
          <a:xfrm>
            <a:off x="962529" y="5976451"/>
            <a:ext cx="278397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rgbClr val="06B2A9"/>
                </a:solidFill>
                <a:latin typeface="Raleway SemiBold"/>
                <a:ea typeface="Raleway SemiBold"/>
                <a:cs typeface="Raleway SemiBold"/>
                <a:sym typeface="Raleway SemiBold"/>
              </a:rPr>
              <a:t>takeyourplace.ac.uk</a:t>
            </a:r>
            <a:endParaRPr/>
          </a:p>
        </p:txBody>
      </p:sp>
      <p:pic>
        <p:nvPicPr>
          <p:cNvPr id="101" name="Google Shape;101;p2"/>
          <p:cNvPicPr preferRelativeResize="0"/>
          <p:nvPr/>
        </p:nvPicPr>
        <p:blipFill rotWithShape="1">
          <a:blip r:embed="rId3">
            <a:alphaModFix/>
          </a:blip>
          <a:srcRect/>
          <a:stretch/>
        </p:blipFill>
        <p:spPr>
          <a:xfrm>
            <a:off x="1052151" y="5408948"/>
            <a:ext cx="1979807" cy="420955"/>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42691" y="-20828"/>
            <a:ext cx="12230829" cy="7017113"/>
          </a:xfrm>
          <a:prstGeom prst="rect">
            <a:avLst/>
          </a:prstGeom>
          <a:noFill/>
          <a:ln>
            <a:noFill/>
          </a:ln>
        </p:spPr>
      </p:pic>
      <p:sp>
        <p:nvSpPr>
          <p:cNvPr id="103" name="Google Shape;103;p2"/>
          <p:cNvSpPr txBox="1"/>
          <p:nvPr/>
        </p:nvSpPr>
        <p:spPr>
          <a:xfrm>
            <a:off x="907051" y="1069311"/>
            <a:ext cx="5678906"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a:solidFill>
                  <a:schemeClr val="lt1"/>
                </a:solidFill>
                <a:latin typeface="Arial"/>
                <a:ea typeface="Arial"/>
                <a:cs typeface="Arial"/>
                <a:sym typeface="Arial"/>
              </a:rPr>
              <a:t>Explore your options,</a:t>
            </a:r>
            <a:endParaRPr/>
          </a:p>
          <a:p>
            <a:pPr marL="0" marR="0" lvl="0" indent="0" algn="l" rtl="0">
              <a:spcBef>
                <a:spcPts val="0"/>
              </a:spcBef>
              <a:spcAft>
                <a:spcPts val="0"/>
              </a:spcAft>
              <a:buNone/>
            </a:pPr>
            <a:r>
              <a:rPr lang="en-US" sz="3400">
                <a:solidFill>
                  <a:schemeClr val="lt1"/>
                </a:solidFill>
                <a:latin typeface="Arial"/>
                <a:ea typeface="Arial"/>
                <a:cs typeface="Arial"/>
                <a:sym typeface="Arial"/>
              </a:rPr>
              <a:t>Discover your potential</a:t>
            </a:r>
            <a:endParaRPr/>
          </a:p>
          <a:p>
            <a:pPr marL="0" marR="0" lvl="0" indent="0" algn="l" rtl="0">
              <a:spcBef>
                <a:spcPts val="0"/>
              </a:spcBef>
              <a:spcAft>
                <a:spcPts val="0"/>
              </a:spcAft>
              <a:buNone/>
            </a:pPr>
            <a:endParaRPr sz="3400">
              <a:solidFill>
                <a:schemeClr val="lt1"/>
              </a:solidFill>
              <a:latin typeface="Arial"/>
              <a:ea typeface="Arial"/>
              <a:cs typeface="Arial"/>
              <a:sym typeface="Arial"/>
            </a:endParaRPr>
          </a:p>
          <a:p>
            <a:pPr marL="0" marR="0" lvl="0" indent="0" algn="l" rtl="0">
              <a:spcBef>
                <a:spcPts val="0"/>
              </a:spcBef>
              <a:spcAft>
                <a:spcPts val="0"/>
              </a:spcAft>
              <a:buNone/>
            </a:pPr>
            <a:r>
              <a:rPr lang="en-US" sz="3400">
                <a:solidFill>
                  <a:schemeClr val="lt1"/>
                </a:solidFill>
                <a:latin typeface="Arial"/>
                <a:ea typeface="Arial"/>
                <a:cs typeface="Arial"/>
                <a:sym typeface="Arial"/>
              </a:rPr>
              <a:t>Preparing for a Geography application </a:t>
            </a:r>
            <a:endParaRPr/>
          </a:p>
          <a:p>
            <a:pPr marL="0" marR="0" lvl="0" indent="0" algn="l" rtl="0">
              <a:spcBef>
                <a:spcPts val="0"/>
              </a:spcBef>
              <a:spcAft>
                <a:spcPts val="0"/>
              </a:spcAft>
              <a:buNone/>
            </a:pPr>
            <a:endParaRPr sz="3400">
              <a:solidFill>
                <a:schemeClr val="lt1"/>
              </a:solidFill>
              <a:latin typeface="Arial"/>
              <a:ea typeface="Arial"/>
              <a:cs typeface="Arial"/>
              <a:sym typeface="Arial"/>
            </a:endParaRPr>
          </a:p>
          <a:p>
            <a:pPr marL="0" marR="0" lvl="0" indent="0" algn="l" rtl="0">
              <a:spcBef>
                <a:spcPts val="0"/>
              </a:spcBef>
              <a:spcAft>
                <a:spcPts val="0"/>
              </a:spcAft>
              <a:buNone/>
            </a:pPr>
            <a:r>
              <a:rPr lang="en-US" sz="3400">
                <a:solidFill>
                  <a:schemeClr val="lt1"/>
                </a:solidFill>
                <a:latin typeface="Arial"/>
                <a:ea typeface="Arial"/>
                <a:cs typeface="Arial"/>
                <a:sym typeface="Arial"/>
              </a:rPr>
              <a:t>Developing your learning in Geography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0" y="0"/>
            <a:ext cx="12192000" cy="6978316"/>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3"/>
          <p:cNvPicPr preferRelativeResize="0"/>
          <p:nvPr/>
        </p:nvPicPr>
        <p:blipFill rotWithShape="1">
          <a:blip r:embed="rId3">
            <a:alphaModFix/>
          </a:blip>
          <a:srcRect/>
          <a:stretch/>
        </p:blipFill>
        <p:spPr>
          <a:xfrm>
            <a:off x="-218292" y="-71039"/>
            <a:ext cx="12077701" cy="6929039"/>
          </a:xfrm>
          <a:prstGeom prst="rect">
            <a:avLst/>
          </a:prstGeom>
          <a:noFill/>
          <a:ln>
            <a:noFill/>
          </a:ln>
        </p:spPr>
      </p:pic>
      <p:sp>
        <p:nvSpPr>
          <p:cNvPr id="111" name="Google Shape;111;p3"/>
          <p:cNvSpPr txBox="1"/>
          <p:nvPr/>
        </p:nvSpPr>
        <p:spPr>
          <a:xfrm>
            <a:off x="1055541" y="1675040"/>
            <a:ext cx="9530034" cy="3539430"/>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lt1"/>
              </a:buClr>
              <a:buSzPts val="2800"/>
              <a:buFont typeface="Arial"/>
              <a:buChar char="•"/>
            </a:pPr>
            <a:r>
              <a:rPr lang="en-US" sz="2800">
                <a:solidFill>
                  <a:schemeClr val="lt1"/>
                </a:solidFill>
                <a:latin typeface="Raleway"/>
                <a:ea typeface="Raleway"/>
                <a:cs typeface="Raleway"/>
                <a:sym typeface="Raleway"/>
              </a:rPr>
              <a:t>This PowerPoint is here to provide you with different  ideas to help and support you with writing a Personal Statement for a Geography course, plus the application process.</a:t>
            </a:r>
            <a:endParaRPr sz="2800">
              <a:solidFill>
                <a:schemeClr val="dk1"/>
              </a:solidFill>
              <a:latin typeface="Calibri"/>
              <a:ea typeface="Calibri"/>
              <a:cs typeface="Calibri"/>
              <a:sym typeface="Calibri"/>
            </a:endParaRPr>
          </a:p>
          <a:p>
            <a:pPr marL="571500" marR="0" lvl="0" indent="-393700" algn="l" rtl="0">
              <a:spcBef>
                <a:spcPts val="0"/>
              </a:spcBef>
              <a:spcAft>
                <a:spcPts val="0"/>
              </a:spcAft>
              <a:buClr>
                <a:schemeClr val="dk1"/>
              </a:buClr>
              <a:buSzPts val="2800"/>
              <a:buFont typeface="Arial"/>
              <a:buNone/>
            </a:pPr>
            <a:endParaRPr sz="2800">
              <a:solidFill>
                <a:schemeClr val="lt1"/>
              </a:solidFill>
              <a:latin typeface="Raleway"/>
              <a:ea typeface="Raleway"/>
              <a:cs typeface="Raleway"/>
              <a:sym typeface="Raleway"/>
            </a:endParaRPr>
          </a:p>
          <a:p>
            <a:pPr marL="571500" marR="0" lvl="0" indent="-571500" algn="l" rtl="0">
              <a:spcBef>
                <a:spcPts val="0"/>
              </a:spcBef>
              <a:spcAft>
                <a:spcPts val="0"/>
              </a:spcAft>
              <a:buClr>
                <a:schemeClr val="lt1"/>
              </a:buClr>
              <a:buSzPts val="2800"/>
              <a:buFont typeface="Arial"/>
              <a:buChar char="•"/>
            </a:pPr>
            <a:r>
              <a:rPr lang="en-US" sz="2800">
                <a:solidFill>
                  <a:schemeClr val="lt1"/>
                </a:solidFill>
                <a:latin typeface="Raleway"/>
                <a:ea typeface="Raleway"/>
                <a:cs typeface="Raleway"/>
                <a:sym typeface="Raleway"/>
              </a:rPr>
              <a:t>We have put together reading lists, preparation ideas and top tips for the application process for a Geography course at a university. </a:t>
            </a:r>
            <a:endParaRPr/>
          </a:p>
        </p:txBody>
      </p:sp>
      <p:sp>
        <p:nvSpPr>
          <p:cNvPr id="112" name="Google Shape;112;p3"/>
          <p:cNvSpPr txBox="1"/>
          <p:nvPr/>
        </p:nvSpPr>
        <p:spPr>
          <a:xfrm>
            <a:off x="332591" y="365125"/>
            <a:ext cx="10515600" cy="1056205"/>
          </a:xfrm>
          <a:prstGeom prst="rect">
            <a:avLst/>
          </a:prstGeom>
          <a:noFill/>
          <a:ln>
            <a:noFill/>
          </a:ln>
        </p:spPr>
        <p:txBody>
          <a:bodyPr spcFirstLastPara="1" wrap="square" lIns="91425" tIns="45700" rIns="91425" bIns="45700" anchor="b" anchorCtr="0">
            <a:normAutofit/>
          </a:bodyPr>
          <a:lstStyle/>
          <a:p>
            <a:pPr marL="0" marR="0" lvl="0" indent="0" algn="ctr" rtl="0">
              <a:lnSpc>
                <a:spcPct val="110000"/>
              </a:lnSpc>
              <a:spcBef>
                <a:spcPts val="0"/>
              </a:spcBef>
              <a:spcAft>
                <a:spcPts val="0"/>
              </a:spcAft>
              <a:buClr>
                <a:srgbClr val="06B2A9"/>
              </a:buClr>
              <a:buSzPts val="6000"/>
              <a:buFont typeface="Arial"/>
              <a:buNone/>
            </a:pPr>
            <a:r>
              <a:rPr lang="en-US" sz="6000" b="1" u="sng">
                <a:solidFill>
                  <a:srgbClr val="06B2A9"/>
                </a:solidFill>
                <a:latin typeface="Arial"/>
                <a:ea typeface="Arial"/>
                <a:cs typeface="Arial"/>
                <a:sym typeface="Arial"/>
              </a:rPr>
              <a:t>How can we help?</a:t>
            </a:r>
            <a:endParaRPr sz="6000" b="1">
              <a:solidFill>
                <a:srgbClr val="06B2A9"/>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p:nvPr/>
        </p:nvSpPr>
        <p:spPr>
          <a:xfrm>
            <a:off x="0" y="0"/>
            <a:ext cx="12192000" cy="6978316"/>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9" name="Google Shape;119;p4"/>
          <p:cNvPicPr preferRelativeResize="0"/>
          <p:nvPr/>
        </p:nvPicPr>
        <p:blipFill rotWithShape="1">
          <a:blip r:embed="rId3">
            <a:alphaModFix/>
          </a:blip>
          <a:srcRect/>
          <a:stretch/>
        </p:blipFill>
        <p:spPr>
          <a:xfrm>
            <a:off x="114299" y="49277"/>
            <a:ext cx="12077701" cy="6929039"/>
          </a:xfrm>
          <a:prstGeom prst="rect">
            <a:avLst/>
          </a:prstGeom>
          <a:noFill/>
          <a:ln>
            <a:noFill/>
          </a:ln>
        </p:spPr>
      </p:pic>
      <p:sp>
        <p:nvSpPr>
          <p:cNvPr id="120" name="Google Shape;120;p4"/>
          <p:cNvSpPr txBox="1"/>
          <p:nvPr/>
        </p:nvSpPr>
        <p:spPr>
          <a:xfrm>
            <a:off x="114298" y="1844515"/>
            <a:ext cx="9530034" cy="3416320"/>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lt1"/>
              </a:buClr>
              <a:buSzPts val="3600"/>
              <a:buFont typeface="Arial"/>
              <a:buChar char="•"/>
            </a:pPr>
            <a:r>
              <a:rPr lang="en-US" sz="3600">
                <a:solidFill>
                  <a:schemeClr val="lt1"/>
                </a:solidFill>
                <a:latin typeface="Raleway"/>
                <a:ea typeface="Raleway"/>
                <a:cs typeface="Raleway"/>
                <a:sym typeface="Raleway"/>
              </a:rPr>
              <a:t>Let’s start with some reading. We recommend using this time to do some further reading on your chosen subject, as it is  important that your personal statement contains an academic paragraph. </a:t>
            </a:r>
            <a:endParaRPr/>
          </a:p>
        </p:txBody>
      </p:sp>
      <p:sp>
        <p:nvSpPr>
          <p:cNvPr id="121" name="Google Shape;121;p4"/>
          <p:cNvSpPr txBox="1"/>
          <p:nvPr/>
        </p:nvSpPr>
        <p:spPr>
          <a:xfrm>
            <a:off x="332591" y="365125"/>
            <a:ext cx="10515600" cy="1056205"/>
          </a:xfrm>
          <a:prstGeom prst="rect">
            <a:avLst/>
          </a:prstGeom>
          <a:noFill/>
          <a:ln>
            <a:noFill/>
          </a:ln>
        </p:spPr>
        <p:txBody>
          <a:bodyPr spcFirstLastPara="1" wrap="square" lIns="91425" tIns="45700" rIns="91425" bIns="45700" anchor="b" anchorCtr="0">
            <a:normAutofit/>
          </a:bodyPr>
          <a:lstStyle/>
          <a:p>
            <a:pPr marL="0" marR="0" lvl="0" indent="0" algn="ctr" rtl="0">
              <a:lnSpc>
                <a:spcPct val="110000"/>
              </a:lnSpc>
              <a:spcBef>
                <a:spcPts val="0"/>
              </a:spcBef>
              <a:spcAft>
                <a:spcPts val="0"/>
              </a:spcAft>
              <a:buClr>
                <a:srgbClr val="06B2A9"/>
              </a:buClr>
              <a:buSzPts val="6000"/>
              <a:buFont typeface="Arial"/>
              <a:buNone/>
            </a:pPr>
            <a:r>
              <a:rPr lang="en-US" sz="6000" b="1" u="sng">
                <a:solidFill>
                  <a:srgbClr val="06B2A9"/>
                </a:solidFill>
                <a:latin typeface="Arial"/>
                <a:ea typeface="Arial"/>
                <a:cs typeface="Arial"/>
                <a:sym typeface="Arial"/>
              </a:rPr>
              <a:t>Where do I start?!</a:t>
            </a:r>
            <a:endParaRPr sz="6000" b="1">
              <a:solidFill>
                <a:srgbClr val="06B2A9"/>
              </a:solidFill>
              <a:latin typeface="Arial"/>
              <a:ea typeface="Arial"/>
              <a:cs typeface="Arial"/>
              <a:sym typeface="Arial"/>
            </a:endParaRPr>
          </a:p>
        </p:txBody>
      </p:sp>
      <p:pic>
        <p:nvPicPr>
          <p:cNvPr id="122" name="Google Shape;122;p4" descr="Image result for reading image"/>
          <p:cNvPicPr preferRelativeResize="0"/>
          <p:nvPr/>
        </p:nvPicPr>
        <p:blipFill rotWithShape="1">
          <a:blip r:embed="rId4">
            <a:alphaModFix/>
          </a:blip>
          <a:srcRect/>
          <a:stretch/>
        </p:blipFill>
        <p:spPr>
          <a:xfrm>
            <a:off x="7929072" y="4281679"/>
            <a:ext cx="3657794" cy="20568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p:nvPr/>
        </p:nvSpPr>
        <p:spPr>
          <a:xfrm>
            <a:off x="0" y="31257"/>
            <a:ext cx="12192000" cy="6978316"/>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9" name="Google Shape;129;p5"/>
          <p:cNvPicPr preferRelativeResize="0"/>
          <p:nvPr/>
        </p:nvPicPr>
        <p:blipFill rotWithShape="1">
          <a:blip r:embed="rId3">
            <a:alphaModFix/>
          </a:blip>
          <a:srcRect/>
          <a:stretch/>
        </p:blipFill>
        <p:spPr>
          <a:xfrm>
            <a:off x="9876897" y="2508012"/>
            <a:ext cx="5449512" cy="3126413"/>
          </a:xfrm>
          <a:prstGeom prst="rect">
            <a:avLst/>
          </a:prstGeom>
          <a:noFill/>
          <a:ln>
            <a:noFill/>
          </a:ln>
        </p:spPr>
      </p:pic>
      <p:sp>
        <p:nvSpPr>
          <p:cNvPr id="130" name="Google Shape;130;p5"/>
          <p:cNvSpPr txBox="1"/>
          <p:nvPr/>
        </p:nvSpPr>
        <p:spPr>
          <a:xfrm>
            <a:off x="332591" y="365125"/>
            <a:ext cx="10515600" cy="1056205"/>
          </a:xfrm>
          <a:prstGeom prst="rect">
            <a:avLst/>
          </a:prstGeom>
          <a:noFill/>
          <a:ln>
            <a:noFill/>
          </a:ln>
        </p:spPr>
        <p:txBody>
          <a:bodyPr spcFirstLastPara="1" wrap="square" lIns="91425" tIns="45700" rIns="91425" bIns="45700" anchor="b" anchorCtr="0">
            <a:normAutofit/>
          </a:bodyPr>
          <a:lstStyle/>
          <a:p>
            <a:pPr marL="0" marR="0" lvl="0" indent="0" algn="ctr" rtl="0">
              <a:lnSpc>
                <a:spcPct val="110000"/>
              </a:lnSpc>
              <a:spcBef>
                <a:spcPts val="0"/>
              </a:spcBef>
              <a:spcAft>
                <a:spcPts val="0"/>
              </a:spcAft>
              <a:buClr>
                <a:schemeClr val="dk1"/>
              </a:buClr>
              <a:buSzPts val="6000"/>
              <a:buFont typeface="Calibri"/>
              <a:buNone/>
            </a:pPr>
            <a:endParaRPr sz="6000" b="1">
              <a:solidFill>
                <a:srgbClr val="06B2A9"/>
              </a:solidFill>
              <a:latin typeface="Arial"/>
              <a:ea typeface="Arial"/>
              <a:cs typeface="Arial"/>
              <a:sym typeface="Arial"/>
            </a:endParaRPr>
          </a:p>
        </p:txBody>
      </p:sp>
      <p:sp>
        <p:nvSpPr>
          <p:cNvPr id="131" name="Google Shape;131;p5"/>
          <p:cNvSpPr/>
          <p:nvPr/>
        </p:nvSpPr>
        <p:spPr>
          <a:xfrm>
            <a:off x="425886" y="365125"/>
            <a:ext cx="10624020" cy="1029256"/>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n-US" sz="6000" b="1" u="sng">
                <a:solidFill>
                  <a:srgbClr val="06B2A9"/>
                </a:solidFill>
                <a:latin typeface="Arial"/>
                <a:ea typeface="Arial"/>
                <a:cs typeface="Arial"/>
                <a:sym typeface="Arial"/>
              </a:rPr>
              <a:t>An Academic Paragraph</a:t>
            </a:r>
            <a:endParaRPr sz="6000" b="1">
              <a:solidFill>
                <a:srgbClr val="06B2A9"/>
              </a:solidFill>
              <a:latin typeface="Arial"/>
              <a:ea typeface="Arial"/>
              <a:cs typeface="Arial"/>
              <a:sym typeface="Arial"/>
            </a:endParaRPr>
          </a:p>
        </p:txBody>
      </p:sp>
      <p:sp>
        <p:nvSpPr>
          <p:cNvPr id="132" name="Google Shape;132;p5"/>
          <p:cNvSpPr txBox="1"/>
          <p:nvPr/>
        </p:nvSpPr>
        <p:spPr>
          <a:xfrm>
            <a:off x="826718" y="1803748"/>
            <a:ext cx="8417490"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Raleway"/>
                <a:ea typeface="Raleway"/>
                <a:cs typeface="Raleway"/>
                <a:sym typeface="Raleway"/>
              </a:rPr>
              <a:t>Having an academic paragraph in your personal statement is really important and we suggest using the following reading lists to help. You can use this paragraph to analyse a particular part of the study of Geography that you are fascinated by. </a:t>
            </a:r>
            <a:endParaRPr/>
          </a:p>
        </p:txBody>
      </p:sp>
      <p:pic>
        <p:nvPicPr>
          <p:cNvPr id="133" name="Google Shape;133;p5" descr="Image result for performing while reading"/>
          <p:cNvPicPr preferRelativeResize="0"/>
          <p:nvPr/>
        </p:nvPicPr>
        <p:blipFill rotWithShape="1">
          <a:blip r:embed="rId4">
            <a:alphaModFix/>
          </a:blip>
          <a:srcRect/>
          <a:stretch/>
        </p:blipFill>
        <p:spPr>
          <a:xfrm>
            <a:off x="9662870" y="2547224"/>
            <a:ext cx="2110467" cy="25165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p:nvPr/>
        </p:nvSpPr>
        <p:spPr>
          <a:xfrm>
            <a:off x="0" y="0"/>
            <a:ext cx="12192000" cy="6978316"/>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0" name="Google Shape;140;p6"/>
          <p:cNvPicPr preferRelativeResize="0"/>
          <p:nvPr/>
        </p:nvPicPr>
        <p:blipFill rotWithShape="1">
          <a:blip r:embed="rId3">
            <a:alphaModFix/>
          </a:blip>
          <a:srcRect/>
          <a:stretch/>
        </p:blipFill>
        <p:spPr>
          <a:xfrm>
            <a:off x="5334443" y="365125"/>
            <a:ext cx="6743260" cy="3868643"/>
          </a:xfrm>
          <a:prstGeom prst="rect">
            <a:avLst/>
          </a:prstGeom>
          <a:noFill/>
          <a:ln>
            <a:noFill/>
          </a:ln>
        </p:spPr>
      </p:pic>
      <p:sp>
        <p:nvSpPr>
          <p:cNvPr id="141" name="Google Shape;141;p6"/>
          <p:cNvSpPr txBox="1"/>
          <p:nvPr/>
        </p:nvSpPr>
        <p:spPr>
          <a:xfrm>
            <a:off x="114297" y="1844515"/>
            <a:ext cx="11830959" cy="51090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dirty="0">
                <a:solidFill>
                  <a:schemeClr val="lt1"/>
                </a:solidFill>
                <a:latin typeface="Raleway"/>
                <a:ea typeface="Raleway"/>
                <a:cs typeface="Raleway"/>
                <a:sym typeface="Raleway"/>
              </a:rPr>
              <a:t>General reading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dirty="0">
                <a:solidFill>
                  <a:schemeClr val="lt1"/>
                </a:solidFill>
                <a:latin typeface="Raleway"/>
                <a:ea typeface="Raleway"/>
                <a:cs typeface="Raleway"/>
                <a:sym typeface="Raleway"/>
              </a:rPr>
              <a:t>A good starting point is reading geography magazines. Try: </a:t>
            </a:r>
            <a:endParaRPr dirty="0"/>
          </a:p>
          <a:p>
            <a:pPr marL="0" marR="0" lvl="0" indent="0" algn="l" rtl="0">
              <a:spcBef>
                <a:spcPts val="0"/>
              </a:spcBef>
              <a:spcAft>
                <a:spcPts val="0"/>
              </a:spcAft>
              <a:buNone/>
            </a:pPr>
            <a:endParaRPr sz="3600" dirty="0">
              <a:solidFill>
                <a:schemeClr val="lt1"/>
              </a:solidFill>
              <a:latin typeface="Raleway"/>
              <a:ea typeface="Raleway"/>
              <a:cs typeface="Raleway"/>
              <a:sym typeface="Raleway"/>
            </a:endParaRPr>
          </a:p>
          <a:p>
            <a:pPr marL="571500" marR="0" lvl="0" indent="-571500" algn="l" rtl="0">
              <a:spcBef>
                <a:spcPts val="0"/>
              </a:spcBef>
              <a:spcAft>
                <a:spcPts val="0"/>
              </a:spcAft>
              <a:buClr>
                <a:schemeClr val="lt1"/>
              </a:buClr>
              <a:buSzPts val="3600"/>
              <a:buFont typeface="Raleway"/>
              <a:buChar char="-"/>
            </a:pPr>
            <a:r>
              <a:rPr lang="en-US" sz="3600" dirty="0">
                <a:solidFill>
                  <a:schemeClr val="lt1"/>
                </a:solidFill>
                <a:latin typeface="Raleway"/>
                <a:ea typeface="Raleway"/>
                <a:cs typeface="Raleway"/>
                <a:sym typeface="Raleway"/>
              </a:rPr>
              <a:t>Geographical Magazine</a:t>
            </a:r>
            <a:endParaRPr dirty="0"/>
          </a:p>
          <a:p>
            <a:pPr marL="571500" marR="0" lvl="0" indent="-571500" algn="l" rtl="0">
              <a:spcBef>
                <a:spcPts val="0"/>
              </a:spcBef>
              <a:spcAft>
                <a:spcPts val="0"/>
              </a:spcAft>
              <a:buClr>
                <a:schemeClr val="lt1"/>
              </a:buClr>
              <a:buSzPts val="3600"/>
              <a:buFont typeface="Raleway"/>
              <a:buChar char="-"/>
            </a:pPr>
            <a:r>
              <a:rPr lang="en-US" sz="3600" dirty="0">
                <a:solidFill>
                  <a:schemeClr val="lt1"/>
                </a:solidFill>
                <a:latin typeface="Raleway"/>
                <a:ea typeface="Raleway"/>
                <a:cs typeface="Raleway"/>
                <a:sym typeface="Raleway"/>
              </a:rPr>
              <a:t>National Geographic</a:t>
            </a:r>
            <a:endParaRPr dirty="0"/>
          </a:p>
          <a:p>
            <a:pPr marL="0" marR="0" lvl="0" indent="0" algn="l" rtl="0">
              <a:spcBef>
                <a:spcPts val="0"/>
              </a:spcBef>
              <a:spcAft>
                <a:spcPts val="0"/>
              </a:spcAft>
              <a:buNone/>
            </a:pPr>
            <a:endParaRPr sz="3600" dirty="0">
              <a:solidFill>
                <a:schemeClr val="lt1"/>
              </a:solidFill>
              <a:latin typeface="Raleway"/>
              <a:ea typeface="Raleway"/>
              <a:cs typeface="Raleway"/>
              <a:sym typeface="Raleway"/>
            </a:endParaRPr>
          </a:p>
          <a:p>
            <a:pPr marL="0" marR="0" lvl="0" indent="0" algn="l" rtl="0">
              <a:spcBef>
                <a:spcPts val="0"/>
              </a:spcBef>
              <a:spcAft>
                <a:spcPts val="0"/>
              </a:spcAft>
              <a:buNone/>
            </a:pPr>
            <a:r>
              <a:rPr lang="en-US" sz="2800" dirty="0">
                <a:solidFill>
                  <a:schemeClr val="lt1"/>
                </a:solidFill>
                <a:latin typeface="Raleway"/>
                <a:ea typeface="Raleway"/>
                <a:cs typeface="Raleway"/>
                <a:sym typeface="Raleway"/>
              </a:rPr>
              <a:t>Your school library may have a subscription for these magazines – try there first! </a:t>
            </a:r>
            <a:endParaRPr dirty="0"/>
          </a:p>
        </p:txBody>
      </p:sp>
      <p:sp>
        <p:nvSpPr>
          <p:cNvPr id="142" name="Google Shape;142;p6"/>
          <p:cNvSpPr txBox="1"/>
          <p:nvPr/>
        </p:nvSpPr>
        <p:spPr>
          <a:xfrm>
            <a:off x="332591" y="365125"/>
            <a:ext cx="10515600" cy="1056205"/>
          </a:xfrm>
          <a:prstGeom prst="rect">
            <a:avLst/>
          </a:prstGeom>
          <a:noFill/>
          <a:ln>
            <a:noFill/>
          </a:ln>
        </p:spPr>
        <p:txBody>
          <a:bodyPr spcFirstLastPara="1" wrap="square" lIns="91425" tIns="45700" rIns="91425" bIns="45700" anchor="b" anchorCtr="0">
            <a:normAutofit/>
          </a:bodyPr>
          <a:lstStyle/>
          <a:p>
            <a:pPr marL="0" marR="0" lvl="0" indent="0" algn="ctr" rtl="0">
              <a:lnSpc>
                <a:spcPct val="110000"/>
              </a:lnSpc>
              <a:spcBef>
                <a:spcPts val="0"/>
              </a:spcBef>
              <a:spcAft>
                <a:spcPts val="0"/>
              </a:spcAft>
              <a:buClr>
                <a:srgbClr val="06B2A9"/>
              </a:buClr>
              <a:buSzPts val="6000"/>
              <a:buFont typeface="Arial"/>
              <a:buNone/>
            </a:pPr>
            <a:r>
              <a:rPr lang="en-US" sz="6000" b="1" u="sng">
                <a:solidFill>
                  <a:srgbClr val="06B2A9"/>
                </a:solidFill>
                <a:latin typeface="Arial"/>
                <a:ea typeface="Arial"/>
                <a:cs typeface="Arial"/>
                <a:sym typeface="Arial"/>
              </a:rPr>
              <a:t>Reading Suggestions</a:t>
            </a:r>
            <a:endParaRPr sz="6000" b="1">
              <a:solidFill>
                <a:srgbClr val="06B2A9"/>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p:nvPr/>
        </p:nvSpPr>
        <p:spPr>
          <a:xfrm>
            <a:off x="0" y="0"/>
            <a:ext cx="12192000" cy="6978316"/>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9" name="Google Shape;149;p7"/>
          <p:cNvPicPr preferRelativeResize="0"/>
          <p:nvPr/>
        </p:nvPicPr>
        <p:blipFill rotWithShape="1">
          <a:blip r:embed="rId3">
            <a:alphaModFix/>
          </a:blip>
          <a:srcRect/>
          <a:stretch/>
        </p:blipFill>
        <p:spPr>
          <a:xfrm>
            <a:off x="114299" y="-1"/>
            <a:ext cx="12077701" cy="6929039"/>
          </a:xfrm>
          <a:prstGeom prst="rect">
            <a:avLst/>
          </a:prstGeom>
          <a:noFill/>
          <a:ln>
            <a:noFill/>
          </a:ln>
        </p:spPr>
      </p:pic>
      <p:sp>
        <p:nvSpPr>
          <p:cNvPr id="150" name="Google Shape;150;p7"/>
          <p:cNvSpPr txBox="1"/>
          <p:nvPr/>
        </p:nvSpPr>
        <p:spPr>
          <a:xfrm>
            <a:off x="114299" y="556592"/>
            <a:ext cx="10515600" cy="1177211"/>
          </a:xfrm>
          <a:prstGeom prst="rect">
            <a:avLst/>
          </a:prstGeom>
          <a:noFill/>
          <a:ln>
            <a:noFill/>
          </a:ln>
        </p:spPr>
        <p:txBody>
          <a:bodyPr spcFirstLastPara="1" wrap="square" lIns="91425" tIns="45700" rIns="91425" bIns="45700" anchor="b" anchorCtr="0">
            <a:normAutofit/>
          </a:bodyPr>
          <a:lstStyle/>
          <a:p>
            <a:pPr marL="0" marR="0" lvl="0" indent="0" algn="ctr" rtl="0">
              <a:lnSpc>
                <a:spcPct val="110000"/>
              </a:lnSpc>
              <a:spcBef>
                <a:spcPts val="0"/>
              </a:spcBef>
              <a:spcAft>
                <a:spcPts val="0"/>
              </a:spcAft>
              <a:buClr>
                <a:srgbClr val="06B2A9"/>
              </a:buClr>
              <a:buSzPts val="6000"/>
              <a:buFont typeface="Arial"/>
              <a:buNone/>
            </a:pPr>
            <a:r>
              <a:rPr lang="en-US" sz="6000" b="1" u="sng">
                <a:solidFill>
                  <a:srgbClr val="06B2A9"/>
                </a:solidFill>
                <a:latin typeface="Arial"/>
                <a:ea typeface="Arial"/>
                <a:cs typeface="Arial"/>
                <a:sym typeface="Arial"/>
              </a:rPr>
              <a:t>Reading Suggestions</a:t>
            </a:r>
            <a:endParaRPr/>
          </a:p>
        </p:txBody>
      </p:sp>
      <p:sp>
        <p:nvSpPr>
          <p:cNvPr id="151" name="Google Shape;15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2380"/>
              <a:buNone/>
            </a:pPr>
            <a:endParaRPr sz="2380" dirty="0">
              <a:latin typeface="Raleway"/>
              <a:ea typeface="Raleway"/>
              <a:cs typeface="Raleway"/>
              <a:sym typeface="Raleway"/>
            </a:endParaRPr>
          </a:p>
          <a:p>
            <a:pPr marL="228600" lvl="0" indent="-228600" algn="l" rtl="0">
              <a:lnSpc>
                <a:spcPct val="80000"/>
              </a:lnSpc>
              <a:spcBef>
                <a:spcPts val="1000"/>
              </a:spcBef>
              <a:spcAft>
                <a:spcPts val="0"/>
              </a:spcAft>
              <a:buClr>
                <a:srgbClr val="F2F2F2"/>
              </a:buClr>
              <a:buSzPts val="2380"/>
              <a:buChar char="•"/>
            </a:pPr>
            <a:r>
              <a:rPr lang="en-US" sz="2380" dirty="0">
                <a:solidFill>
                  <a:srgbClr val="F2F2F2"/>
                </a:solidFill>
                <a:latin typeface="Raleway"/>
                <a:ea typeface="Raleway"/>
                <a:cs typeface="Raleway"/>
                <a:sym typeface="Raleway"/>
              </a:rPr>
              <a:t>Blood River: A Journey to Africa’s Broken Heart (Tim Butcher)</a:t>
            </a:r>
            <a:endParaRPr dirty="0"/>
          </a:p>
          <a:p>
            <a:pPr marL="228600" lvl="0" indent="-228600" algn="l" rtl="0">
              <a:lnSpc>
                <a:spcPct val="80000"/>
              </a:lnSpc>
              <a:spcBef>
                <a:spcPts val="1000"/>
              </a:spcBef>
              <a:spcAft>
                <a:spcPts val="0"/>
              </a:spcAft>
              <a:buClr>
                <a:srgbClr val="F2F2F2"/>
              </a:buClr>
              <a:buSzPts val="2380"/>
              <a:buChar char="•"/>
            </a:pPr>
            <a:r>
              <a:rPr lang="en-US" sz="2380" dirty="0">
                <a:solidFill>
                  <a:srgbClr val="F2F2F2"/>
                </a:solidFill>
                <a:latin typeface="Raleway"/>
                <a:ea typeface="Raleway"/>
                <a:cs typeface="Raleway"/>
                <a:sym typeface="Raleway"/>
              </a:rPr>
              <a:t>This Changes Everything: Capitalism vs the Climate (Naomi Klein)</a:t>
            </a:r>
          </a:p>
          <a:p>
            <a:pPr marL="228600" lvl="0" indent="-228600" algn="l" rtl="0">
              <a:lnSpc>
                <a:spcPct val="80000"/>
              </a:lnSpc>
              <a:spcBef>
                <a:spcPts val="1000"/>
              </a:spcBef>
              <a:spcAft>
                <a:spcPts val="0"/>
              </a:spcAft>
              <a:buClr>
                <a:srgbClr val="F2F2F2"/>
              </a:buClr>
              <a:buSzPts val="2380"/>
              <a:buChar char="•"/>
            </a:pPr>
            <a:r>
              <a:rPr lang="en-US" sz="2380" dirty="0" err="1">
                <a:solidFill>
                  <a:srgbClr val="F2F2F2"/>
                </a:solidFill>
                <a:latin typeface="Raleway"/>
                <a:ea typeface="Raleway"/>
                <a:cs typeface="Raleway"/>
                <a:sym typeface="Raleway"/>
              </a:rPr>
              <a:t>Powerdown</a:t>
            </a:r>
            <a:r>
              <a:rPr lang="en-US" sz="2380" dirty="0">
                <a:solidFill>
                  <a:srgbClr val="F2F2F2"/>
                </a:solidFill>
                <a:latin typeface="Raleway"/>
                <a:ea typeface="Raleway"/>
                <a:cs typeface="Raleway"/>
                <a:sym typeface="Raleway"/>
              </a:rPr>
              <a:t>: Options and Actions for a Post Carbon World (Richard </a:t>
            </a:r>
            <a:r>
              <a:rPr lang="en-US" sz="2380" dirty="0" err="1">
                <a:solidFill>
                  <a:srgbClr val="F2F2F2"/>
                </a:solidFill>
                <a:latin typeface="Raleway"/>
                <a:ea typeface="Raleway"/>
                <a:cs typeface="Raleway"/>
                <a:sym typeface="Raleway"/>
              </a:rPr>
              <a:t>Heinberg</a:t>
            </a:r>
            <a:r>
              <a:rPr lang="en-US" sz="2380" dirty="0">
                <a:solidFill>
                  <a:srgbClr val="F2F2F2"/>
                </a:solidFill>
                <a:latin typeface="Raleway"/>
                <a:ea typeface="Raleway"/>
                <a:cs typeface="Raleway"/>
                <a:sym typeface="Raleway"/>
              </a:rPr>
              <a:t> (2004))</a:t>
            </a:r>
            <a:endParaRPr dirty="0"/>
          </a:p>
          <a:p>
            <a:pPr marL="228600" lvl="0" indent="-228600" algn="l" rtl="0">
              <a:lnSpc>
                <a:spcPct val="80000"/>
              </a:lnSpc>
              <a:spcBef>
                <a:spcPts val="1000"/>
              </a:spcBef>
              <a:spcAft>
                <a:spcPts val="0"/>
              </a:spcAft>
              <a:buClr>
                <a:srgbClr val="F2F2F2"/>
              </a:buClr>
              <a:buSzPts val="2380"/>
              <a:buChar char="•"/>
            </a:pPr>
            <a:r>
              <a:rPr lang="en-US" sz="2380" dirty="0">
                <a:solidFill>
                  <a:srgbClr val="F2F2F2"/>
                </a:solidFill>
                <a:latin typeface="Raleway"/>
                <a:ea typeface="Raleway"/>
                <a:cs typeface="Raleway"/>
                <a:sym typeface="Raleway"/>
              </a:rPr>
              <a:t>The New Rulers of the World (John Pilger)</a:t>
            </a:r>
            <a:endParaRPr dirty="0"/>
          </a:p>
          <a:p>
            <a:pPr marL="228600" lvl="0" indent="-228600" algn="l" rtl="0">
              <a:lnSpc>
                <a:spcPct val="80000"/>
              </a:lnSpc>
              <a:spcBef>
                <a:spcPts val="1000"/>
              </a:spcBef>
              <a:spcAft>
                <a:spcPts val="0"/>
              </a:spcAft>
              <a:buClr>
                <a:srgbClr val="F2F2F2"/>
              </a:buClr>
              <a:buSzPts val="2380"/>
              <a:buChar char="•"/>
            </a:pPr>
            <a:r>
              <a:rPr lang="en-US" sz="2380" dirty="0">
                <a:solidFill>
                  <a:srgbClr val="F2F2F2"/>
                </a:solidFill>
                <a:latin typeface="Raleway"/>
                <a:ea typeface="Raleway"/>
                <a:cs typeface="Raleway"/>
                <a:sym typeface="Raleway"/>
              </a:rPr>
              <a:t>The White Tiger (Aravind </a:t>
            </a:r>
            <a:r>
              <a:rPr lang="en-US" sz="2380" dirty="0" err="1">
                <a:solidFill>
                  <a:srgbClr val="F2F2F2"/>
                </a:solidFill>
                <a:latin typeface="Raleway"/>
                <a:ea typeface="Raleway"/>
                <a:cs typeface="Raleway"/>
                <a:sym typeface="Raleway"/>
              </a:rPr>
              <a:t>Adiga</a:t>
            </a:r>
            <a:r>
              <a:rPr lang="en-US" sz="2380" dirty="0">
                <a:solidFill>
                  <a:srgbClr val="F2F2F2"/>
                </a:solidFill>
                <a:latin typeface="Raleway"/>
                <a:ea typeface="Raleway"/>
                <a:cs typeface="Raleway"/>
                <a:sym typeface="Raleway"/>
              </a:rPr>
              <a:t>)</a:t>
            </a:r>
            <a:endParaRPr dirty="0"/>
          </a:p>
          <a:p>
            <a:pPr marL="228600" lvl="0" indent="-228600" algn="l" rtl="0">
              <a:lnSpc>
                <a:spcPct val="80000"/>
              </a:lnSpc>
              <a:spcBef>
                <a:spcPts val="1000"/>
              </a:spcBef>
              <a:spcAft>
                <a:spcPts val="0"/>
              </a:spcAft>
              <a:buClr>
                <a:srgbClr val="F2F2F2"/>
              </a:buClr>
              <a:buSzPts val="2380"/>
              <a:buChar char="•"/>
            </a:pPr>
            <a:r>
              <a:rPr lang="en-US" sz="2380" dirty="0">
                <a:solidFill>
                  <a:srgbClr val="F2F2F2"/>
                </a:solidFill>
                <a:latin typeface="Raleway"/>
                <a:ea typeface="Raleway"/>
                <a:cs typeface="Raleway"/>
                <a:sym typeface="Raleway"/>
              </a:rPr>
              <a:t>The Debt Boomerang (Susan George)</a:t>
            </a:r>
            <a:endParaRPr dirty="0"/>
          </a:p>
          <a:p>
            <a:pPr marL="228600" lvl="0" indent="-228600" algn="l" rtl="0">
              <a:lnSpc>
                <a:spcPct val="80000"/>
              </a:lnSpc>
              <a:spcBef>
                <a:spcPts val="1000"/>
              </a:spcBef>
              <a:spcAft>
                <a:spcPts val="0"/>
              </a:spcAft>
              <a:buClr>
                <a:srgbClr val="F2F2F2"/>
              </a:buClr>
              <a:buSzPts val="2380"/>
              <a:buChar char="•"/>
            </a:pPr>
            <a:r>
              <a:rPr lang="en-US" sz="2380" dirty="0">
                <a:solidFill>
                  <a:srgbClr val="F2F2F2"/>
                </a:solidFill>
                <a:latin typeface="Raleway"/>
                <a:ea typeface="Raleway"/>
                <a:cs typeface="Raleway"/>
                <a:sym typeface="Raleway"/>
              </a:rPr>
              <a:t>No One Is Too Small To Make A Difference (Greta Thunberg)</a:t>
            </a:r>
          </a:p>
          <a:p>
            <a:pPr marL="228600" lvl="0" indent="-228600" algn="l" rtl="0">
              <a:lnSpc>
                <a:spcPct val="80000"/>
              </a:lnSpc>
              <a:spcBef>
                <a:spcPts val="1000"/>
              </a:spcBef>
              <a:spcAft>
                <a:spcPts val="0"/>
              </a:spcAft>
              <a:buClr>
                <a:srgbClr val="F2F2F2"/>
              </a:buClr>
              <a:buSzPts val="2380"/>
              <a:buChar char="•"/>
            </a:pPr>
            <a:r>
              <a:rPr lang="en-GB" sz="2380" dirty="0">
                <a:solidFill>
                  <a:srgbClr val="F2F2F2"/>
                </a:solidFill>
                <a:latin typeface="Raleway"/>
                <a:sym typeface="Raleway"/>
              </a:rPr>
              <a:t>An Inconvenient Truth (Al Gore)</a:t>
            </a:r>
            <a:endParaRPr lang="en-GB" sz="2380" dirty="0">
              <a:solidFill>
                <a:srgbClr val="F2F2F2"/>
              </a:solidFill>
              <a:latin typeface="Raleway"/>
            </a:endParaRPr>
          </a:p>
          <a:p>
            <a:pPr marL="228600" lvl="0" indent="-228600" algn="l" rtl="0">
              <a:lnSpc>
                <a:spcPct val="80000"/>
              </a:lnSpc>
              <a:spcBef>
                <a:spcPts val="1000"/>
              </a:spcBef>
              <a:spcAft>
                <a:spcPts val="0"/>
              </a:spcAft>
              <a:buClr>
                <a:srgbClr val="F2F2F2"/>
              </a:buClr>
              <a:buSzPts val="2380"/>
              <a:buChar char="•"/>
            </a:pPr>
            <a:r>
              <a:rPr lang="en-GB" sz="2380" dirty="0">
                <a:solidFill>
                  <a:srgbClr val="F2F2F2"/>
                </a:solidFill>
                <a:latin typeface="Raleway"/>
                <a:sym typeface="Raleway"/>
              </a:rPr>
              <a:t>Natural Disasters (David Alexander)</a:t>
            </a:r>
            <a:endParaRPr lang="en-GB" sz="2380" dirty="0">
              <a:solidFill>
                <a:srgbClr val="F2F2F2"/>
              </a:solidFill>
              <a:latin typeface="Raleway"/>
            </a:endParaRPr>
          </a:p>
          <a:p>
            <a:pPr marL="0" lvl="0" indent="0" algn="l" rtl="0">
              <a:lnSpc>
                <a:spcPct val="80000"/>
              </a:lnSpc>
              <a:spcBef>
                <a:spcPts val="1000"/>
              </a:spcBef>
              <a:spcAft>
                <a:spcPts val="0"/>
              </a:spcAft>
              <a:buClr>
                <a:srgbClr val="F2F2F2"/>
              </a:buClr>
              <a:buSzPts val="2380"/>
              <a:buNone/>
            </a:pPr>
            <a:endParaRPr dirty="0"/>
          </a:p>
          <a:p>
            <a:pPr marL="0" lvl="0" indent="0" algn="l" rtl="0">
              <a:lnSpc>
                <a:spcPct val="80000"/>
              </a:lnSpc>
              <a:spcBef>
                <a:spcPts val="1000"/>
              </a:spcBef>
              <a:spcAft>
                <a:spcPts val="0"/>
              </a:spcAft>
              <a:buClr>
                <a:schemeClr val="dk1"/>
              </a:buClr>
              <a:buSzPts val="2380"/>
              <a:buNone/>
            </a:pPr>
            <a:endParaRPr sz="238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p:nvPr/>
        </p:nvSpPr>
        <p:spPr>
          <a:xfrm>
            <a:off x="0" y="0"/>
            <a:ext cx="12192000" cy="6978316"/>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8" name="Google Shape;158;p8"/>
          <p:cNvPicPr preferRelativeResize="0"/>
          <p:nvPr/>
        </p:nvPicPr>
        <p:blipFill rotWithShape="1">
          <a:blip r:embed="rId3">
            <a:alphaModFix/>
          </a:blip>
          <a:srcRect/>
          <a:stretch/>
        </p:blipFill>
        <p:spPr>
          <a:xfrm>
            <a:off x="435429" y="-513568"/>
            <a:ext cx="12077701" cy="6929039"/>
          </a:xfrm>
          <a:prstGeom prst="rect">
            <a:avLst/>
          </a:prstGeom>
          <a:noFill/>
          <a:ln>
            <a:noFill/>
          </a:ln>
        </p:spPr>
      </p:pic>
      <p:sp>
        <p:nvSpPr>
          <p:cNvPr id="159" name="Google Shape;159;p8"/>
          <p:cNvSpPr txBox="1"/>
          <p:nvPr/>
        </p:nvSpPr>
        <p:spPr>
          <a:xfrm>
            <a:off x="114299" y="1433914"/>
            <a:ext cx="11435445"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dirty="0">
              <a:solidFill>
                <a:schemeClr val="lt1"/>
              </a:solidFill>
              <a:latin typeface="Raleway"/>
              <a:ea typeface="Raleway"/>
              <a:cs typeface="Raleway"/>
              <a:sym typeface="Raleway"/>
            </a:endParaRPr>
          </a:p>
          <a:p>
            <a:pPr marL="0" marR="0" lvl="0" indent="0" algn="l" rtl="0">
              <a:spcBef>
                <a:spcPts val="0"/>
              </a:spcBef>
              <a:spcAft>
                <a:spcPts val="0"/>
              </a:spcAft>
              <a:buNone/>
            </a:pPr>
            <a:r>
              <a:rPr lang="en-US" sz="2400" dirty="0">
                <a:solidFill>
                  <a:schemeClr val="lt1"/>
                </a:solidFill>
                <a:latin typeface="Raleway"/>
                <a:ea typeface="Raleway"/>
                <a:cs typeface="Raleway"/>
                <a:sym typeface="Raleway"/>
              </a:rPr>
              <a:t>•Green Development: environment and sustainability in the Third World (Adams, W.M.)</a:t>
            </a:r>
            <a:endParaRPr dirty="0"/>
          </a:p>
          <a:p>
            <a:pPr marL="0" marR="0" lvl="0" indent="0" algn="l" rtl="0">
              <a:spcBef>
                <a:spcPts val="0"/>
              </a:spcBef>
              <a:spcAft>
                <a:spcPts val="0"/>
              </a:spcAft>
              <a:buNone/>
            </a:pPr>
            <a:r>
              <a:rPr lang="en-US" sz="2400" dirty="0">
                <a:solidFill>
                  <a:schemeClr val="lt1"/>
                </a:solidFill>
                <a:latin typeface="Raleway"/>
                <a:ea typeface="Raleway"/>
                <a:cs typeface="Raleway"/>
                <a:sym typeface="Raleway"/>
              </a:rPr>
              <a:t>•Poverty and Development into the 21st Century (Allen, T. and Thomas, A.)</a:t>
            </a:r>
            <a:endParaRPr dirty="0"/>
          </a:p>
          <a:p>
            <a:pPr marL="0" marR="0" lvl="0" indent="0" algn="l" rtl="0">
              <a:spcBef>
                <a:spcPts val="0"/>
              </a:spcBef>
              <a:spcAft>
                <a:spcPts val="0"/>
              </a:spcAft>
              <a:buNone/>
            </a:pPr>
            <a:r>
              <a:rPr lang="en-US" sz="2400" dirty="0">
                <a:solidFill>
                  <a:schemeClr val="lt1"/>
                </a:solidFill>
                <a:latin typeface="Raleway"/>
                <a:ea typeface="Raleway"/>
                <a:cs typeface="Raleway"/>
                <a:sym typeface="Raleway"/>
              </a:rPr>
              <a:t>•Making Development Geography (Lawson, V.)</a:t>
            </a:r>
            <a:endParaRPr dirty="0"/>
          </a:p>
          <a:p>
            <a:pPr marL="0" marR="0" lvl="0" indent="0" algn="l" rtl="0">
              <a:spcBef>
                <a:spcPts val="0"/>
              </a:spcBef>
              <a:spcAft>
                <a:spcPts val="0"/>
              </a:spcAft>
              <a:buNone/>
            </a:pPr>
            <a:r>
              <a:rPr lang="en-US" sz="2400" dirty="0">
                <a:solidFill>
                  <a:schemeClr val="lt1"/>
                </a:solidFill>
                <a:latin typeface="Raleway"/>
                <a:ea typeface="Raleway"/>
                <a:cs typeface="Raleway"/>
                <a:sym typeface="Raleway"/>
              </a:rPr>
              <a:t>•Blood Diamonds: Tracing the Deadly Path of the World's Most Precious Stones (Campbell G.)</a:t>
            </a:r>
            <a:endParaRPr dirty="0"/>
          </a:p>
          <a:p>
            <a:pPr marL="0" marR="0" lvl="0" indent="0" algn="l" rtl="0">
              <a:spcBef>
                <a:spcPts val="0"/>
              </a:spcBef>
              <a:spcAft>
                <a:spcPts val="0"/>
              </a:spcAft>
              <a:buNone/>
            </a:pPr>
            <a:r>
              <a:rPr lang="en-US" sz="2400" dirty="0">
                <a:solidFill>
                  <a:schemeClr val="lt1"/>
                </a:solidFill>
                <a:latin typeface="Raleway"/>
                <a:ea typeface="Raleway"/>
                <a:cs typeface="Raleway"/>
                <a:sym typeface="Raleway"/>
              </a:rPr>
              <a:t>•The Day after Tomorrow (Whitley Strieber)</a:t>
            </a:r>
            <a:endParaRPr dirty="0"/>
          </a:p>
          <a:p>
            <a:pPr marL="0" marR="0" lvl="0" indent="0" algn="l" rtl="0">
              <a:spcBef>
                <a:spcPts val="0"/>
              </a:spcBef>
              <a:spcAft>
                <a:spcPts val="0"/>
              </a:spcAft>
              <a:buNone/>
            </a:pPr>
            <a:r>
              <a:rPr lang="en-US" sz="2400" dirty="0">
                <a:solidFill>
                  <a:schemeClr val="lt1"/>
                </a:solidFill>
                <a:latin typeface="Raleway"/>
                <a:ea typeface="Raleway"/>
                <a:cs typeface="Raleway"/>
                <a:sym typeface="Raleway"/>
              </a:rPr>
              <a:t>•Touching the Void (Joe Simpson)</a:t>
            </a:r>
            <a:endParaRPr dirty="0"/>
          </a:p>
          <a:p>
            <a:pPr marL="0" marR="0" lvl="0" indent="0" algn="l" rtl="0">
              <a:spcBef>
                <a:spcPts val="0"/>
              </a:spcBef>
              <a:spcAft>
                <a:spcPts val="0"/>
              </a:spcAft>
              <a:buNone/>
            </a:pPr>
            <a:r>
              <a:rPr lang="en-US" sz="2400" dirty="0">
                <a:solidFill>
                  <a:schemeClr val="lt1"/>
                </a:solidFill>
                <a:latin typeface="Raleway"/>
                <a:ea typeface="Raleway"/>
                <a:cs typeface="Raleway"/>
                <a:sym typeface="Raleway"/>
              </a:rPr>
              <a:t>•Ecology of Fear (Mike Davis)</a:t>
            </a:r>
            <a:endParaRPr dirty="0"/>
          </a:p>
          <a:p>
            <a:pPr marL="0" marR="0" lvl="0" indent="0" algn="l" rtl="0">
              <a:spcBef>
                <a:spcPts val="0"/>
              </a:spcBef>
              <a:spcAft>
                <a:spcPts val="0"/>
              </a:spcAft>
              <a:buNone/>
            </a:pPr>
            <a:r>
              <a:rPr lang="en-US" sz="2400" dirty="0">
                <a:solidFill>
                  <a:schemeClr val="lt1"/>
                </a:solidFill>
                <a:latin typeface="Raleway"/>
                <a:ea typeface="Raleway"/>
                <a:cs typeface="Raleway"/>
                <a:sym typeface="Raleway"/>
              </a:rPr>
              <a:t>•Gaia, a new look at life on Earth (James Lovelock)</a:t>
            </a:r>
            <a:endParaRPr dirty="0"/>
          </a:p>
          <a:p>
            <a:pPr marL="0" marR="0" lvl="0" indent="0" algn="l" rtl="0">
              <a:spcBef>
                <a:spcPts val="0"/>
              </a:spcBef>
              <a:spcAft>
                <a:spcPts val="0"/>
              </a:spcAft>
              <a:buNone/>
            </a:pPr>
            <a:endParaRPr dirty="0"/>
          </a:p>
        </p:txBody>
      </p:sp>
      <p:sp>
        <p:nvSpPr>
          <p:cNvPr id="160" name="Google Shape;160;p8"/>
          <p:cNvSpPr txBox="1"/>
          <p:nvPr/>
        </p:nvSpPr>
        <p:spPr>
          <a:xfrm>
            <a:off x="114299" y="1154264"/>
            <a:ext cx="10515600" cy="1056205"/>
          </a:xfrm>
          <a:prstGeom prst="rect">
            <a:avLst/>
          </a:prstGeom>
          <a:noFill/>
          <a:ln>
            <a:noFill/>
          </a:ln>
        </p:spPr>
        <p:txBody>
          <a:bodyPr spcFirstLastPara="1" wrap="square" lIns="91425" tIns="45700" rIns="91425" bIns="45700" anchor="b" anchorCtr="0">
            <a:normAutofit/>
          </a:bodyPr>
          <a:lstStyle/>
          <a:p>
            <a:pPr marL="0" marR="0" lvl="0" indent="0" algn="ctr" rtl="0">
              <a:lnSpc>
                <a:spcPct val="100000"/>
              </a:lnSpc>
              <a:spcBef>
                <a:spcPts val="0"/>
              </a:spcBef>
              <a:spcAft>
                <a:spcPts val="0"/>
              </a:spcAft>
              <a:buClr>
                <a:srgbClr val="06B2A9"/>
              </a:buClr>
              <a:buSzPts val="6000"/>
              <a:buFont typeface="Arial"/>
              <a:buNone/>
            </a:pPr>
            <a:r>
              <a:rPr lang="en-US" sz="6000" b="1" u="sng">
                <a:solidFill>
                  <a:srgbClr val="06B2A9"/>
                </a:solidFill>
                <a:latin typeface="Arial"/>
                <a:ea typeface="Arial"/>
                <a:cs typeface="Arial"/>
                <a:sym typeface="Arial"/>
              </a:rPr>
              <a:t>Reading Suggestions</a:t>
            </a:r>
            <a:endParaRPr sz="6000" b="1">
              <a:solidFill>
                <a:srgbClr val="06B2A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6000"/>
              <a:buFont typeface="Calibri"/>
              <a:buNone/>
            </a:pPr>
            <a:endParaRPr sz="6000" b="1">
              <a:solidFill>
                <a:srgbClr val="06B2A9"/>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p:nvPr/>
        </p:nvSpPr>
        <p:spPr>
          <a:xfrm>
            <a:off x="0" y="0"/>
            <a:ext cx="12192000" cy="6978316"/>
          </a:xfrm>
          <a:prstGeom prst="rect">
            <a:avLst/>
          </a:prstGeom>
          <a:solidFill>
            <a:srgbClr val="3F3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7" name="Google Shape;167;p9"/>
          <p:cNvPicPr preferRelativeResize="0"/>
          <p:nvPr/>
        </p:nvPicPr>
        <p:blipFill rotWithShape="1">
          <a:blip r:embed="rId3">
            <a:alphaModFix/>
          </a:blip>
          <a:srcRect/>
          <a:stretch/>
        </p:blipFill>
        <p:spPr>
          <a:xfrm>
            <a:off x="114299" y="-1"/>
            <a:ext cx="12077701" cy="6929039"/>
          </a:xfrm>
          <a:prstGeom prst="rect">
            <a:avLst/>
          </a:prstGeom>
          <a:noFill/>
          <a:ln>
            <a:noFill/>
          </a:ln>
        </p:spPr>
      </p:pic>
      <p:sp>
        <p:nvSpPr>
          <p:cNvPr id="168" name="Google Shape;168;p9"/>
          <p:cNvSpPr txBox="1"/>
          <p:nvPr/>
        </p:nvSpPr>
        <p:spPr>
          <a:xfrm>
            <a:off x="114299" y="397566"/>
            <a:ext cx="10515600" cy="1446949"/>
          </a:xfrm>
          <a:prstGeom prst="rect">
            <a:avLst/>
          </a:prstGeom>
          <a:noFill/>
          <a:ln>
            <a:noFill/>
          </a:ln>
        </p:spPr>
        <p:txBody>
          <a:bodyPr spcFirstLastPara="1" wrap="square" lIns="91425" tIns="45700" rIns="91425" bIns="45700" anchor="b" anchorCtr="0">
            <a:normAutofit/>
          </a:bodyPr>
          <a:lstStyle/>
          <a:p>
            <a:pPr marL="0" marR="0" lvl="0" indent="0" algn="ctr" rtl="0">
              <a:lnSpc>
                <a:spcPct val="110000"/>
              </a:lnSpc>
              <a:spcBef>
                <a:spcPts val="0"/>
              </a:spcBef>
              <a:spcAft>
                <a:spcPts val="0"/>
              </a:spcAft>
              <a:buClr>
                <a:srgbClr val="06B2A9"/>
              </a:buClr>
              <a:buSzPts val="6000"/>
              <a:buFont typeface="Arial"/>
              <a:buNone/>
            </a:pPr>
            <a:r>
              <a:rPr lang="en-US" sz="6000" b="1" u="sng">
                <a:solidFill>
                  <a:srgbClr val="06B2A9"/>
                </a:solidFill>
                <a:latin typeface="Arial"/>
                <a:ea typeface="Arial"/>
                <a:cs typeface="Arial"/>
                <a:sym typeface="Arial"/>
              </a:rPr>
              <a:t>Reading Suggestions</a:t>
            </a:r>
            <a:endParaRPr/>
          </a:p>
        </p:txBody>
      </p:sp>
      <p:sp>
        <p:nvSpPr>
          <p:cNvPr id="169" name="Google Shape;169;p9"/>
          <p:cNvSpPr/>
          <p:nvPr/>
        </p:nvSpPr>
        <p:spPr>
          <a:xfrm>
            <a:off x="684333" y="1984716"/>
            <a:ext cx="10937631" cy="31085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chemeClr val="lt1"/>
              </a:solidFill>
              <a:latin typeface="Noto Sans Symbols"/>
              <a:ea typeface="Noto Sans Symbols"/>
              <a:cs typeface="Noto Sans Symbols"/>
              <a:sym typeface="Noto Sans Symbols"/>
            </a:endParaRPr>
          </a:p>
          <a:p>
            <a:pPr marL="0" marR="0" lvl="0" indent="0" algn="l" rtl="0">
              <a:spcBef>
                <a:spcPts val="0"/>
              </a:spcBef>
              <a:spcAft>
                <a:spcPts val="0"/>
              </a:spcAft>
              <a:buNone/>
            </a:pPr>
            <a:r>
              <a:rPr lang="en-US" sz="2400" dirty="0">
                <a:solidFill>
                  <a:schemeClr val="lt1"/>
                </a:solidFill>
                <a:latin typeface="Raleway"/>
                <a:ea typeface="Raleway"/>
                <a:cs typeface="Raleway"/>
                <a:sym typeface="Raleway"/>
              </a:rPr>
              <a:t>•Coasts and Coastal Management (Hill, M.)</a:t>
            </a:r>
            <a:endParaRPr dirty="0"/>
          </a:p>
          <a:p>
            <a:pPr marL="0" marR="0" lvl="0" indent="0" algn="l" rtl="0">
              <a:spcBef>
                <a:spcPts val="0"/>
              </a:spcBef>
              <a:spcAft>
                <a:spcPts val="0"/>
              </a:spcAft>
              <a:buNone/>
            </a:pPr>
            <a:r>
              <a:rPr lang="en-US" sz="2400" dirty="0">
                <a:solidFill>
                  <a:schemeClr val="lt1"/>
                </a:solidFill>
                <a:latin typeface="Raleway"/>
                <a:ea typeface="Raleway"/>
                <a:cs typeface="Raleway"/>
                <a:sym typeface="Raleway"/>
              </a:rPr>
              <a:t>•Hazards (Skinner, M.)</a:t>
            </a:r>
          </a:p>
          <a:p>
            <a:pPr marL="0" marR="0" lvl="0" indent="0" algn="l" rtl="0">
              <a:spcBef>
                <a:spcPts val="0"/>
              </a:spcBef>
              <a:spcAft>
                <a:spcPts val="0"/>
              </a:spcAft>
              <a:buNone/>
            </a:pPr>
            <a:r>
              <a:rPr lang="en-US" sz="2400" dirty="0">
                <a:solidFill>
                  <a:schemeClr val="lt1"/>
                </a:solidFill>
                <a:latin typeface="Raleway"/>
                <a:ea typeface="Raleway"/>
                <a:cs typeface="Raleway"/>
                <a:sym typeface="Raleway"/>
              </a:rPr>
              <a:t>•Hazards and Responses (Bishop, V.)</a:t>
            </a:r>
            <a:endParaRPr dirty="0"/>
          </a:p>
          <a:p>
            <a:pPr marL="0" marR="0" lvl="0" indent="0" algn="l" rtl="0">
              <a:spcBef>
                <a:spcPts val="0"/>
              </a:spcBef>
              <a:spcAft>
                <a:spcPts val="0"/>
              </a:spcAft>
              <a:buNone/>
            </a:pPr>
            <a:r>
              <a:rPr lang="en-US" sz="2400" dirty="0">
                <a:solidFill>
                  <a:schemeClr val="lt1"/>
                </a:solidFill>
                <a:latin typeface="Raleway"/>
                <a:ea typeface="Raleway"/>
                <a:cs typeface="Raleway"/>
                <a:sym typeface="Raleway"/>
              </a:rPr>
              <a:t>•Nature of the Environment (Goudie, A.)</a:t>
            </a:r>
            <a:endParaRPr dirty="0"/>
          </a:p>
          <a:p>
            <a:pPr marL="0" marR="0" lvl="0" indent="0" algn="l" rtl="0">
              <a:spcBef>
                <a:spcPts val="0"/>
              </a:spcBef>
              <a:spcAft>
                <a:spcPts val="0"/>
              </a:spcAft>
              <a:buNone/>
            </a:pPr>
            <a:r>
              <a:rPr lang="en-US" sz="2400" dirty="0">
                <a:solidFill>
                  <a:schemeClr val="lt1"/>
                </a:solidFill>
                <a:latin typeface="Raleway"/>
                <a:ea typeface="Raleway"/>
                <a:cs typeface="Raleway"/>
                <a:sym typeface="Raleway"/>
              </a:rPr>
              <a:t>•Rivers and Water Management (Nagle, G.)</a:t>
            </a:r>
            <a:endParaRPr dirty="0"/>
          </a:p>
          <a:p>
            <a:pPr marL="0" marR="0" lvl="0" indent="0" algn="l" rtl="0">
              <a:spcBef>
                <a:spcPts val="0"/>
              </a:spcBef>
              <a:spcAft>
                <a:spcPts val="0"/>
              </a:spcAft>
              <a:buNone/>
            </a:pPr>
            <a:r>
              <a:rPr lang="en-US" sz="2400" dirty="0">
                <a:solidFill>
                  <a:schemeClr val="lt1"/>
                </a:solidFill>
                <a:latin typeface="Raleway"/>
                <a:ea typeface="Raleway"/>
                <a:cs typeface="Raleway"/>
                <a:sym typeface="Raleway"/>
              </a:rPr>
              <a:t>•Tsunami (</a:t>
            </a:r>
            <a:r>
              <a:rPr lang="en-US" sz="2400" dirty="0" err="1">
                <a:solidFill>
                  <a:schemeClr val="lt1"/>
                </a:solidFill>
                <a:latin typeface="Raleway"/>
                <a:ea typeface="Raleway"/>
                <a:cs typeface="Raleway"/>
                <a:sym typeface="Raleway"/>
              </a:rPr>
              <a:t>Tibballs</a:t>
            </a:r>
            <a:r>
              <a:rPr lang="en-US" sz="2400" dirty="0">
                <a:solidFill>
                  <a:schemeClr val="lt1"/>
                </a:solidFill>
                <a:latin typeface="Raleway"/>
                <a:ea typeface="Raleway"/>
                <a:cs typeface="Raleway"/>
                <a:sym typeface="Raleway"/>
              </a:rPr>
              <a:t>, G.)</a:t>
            </a:r>
          </a:p>
          <a:p>
            <a:pPr marL="0" marR="0" lvl="0" indent="0" algn="l" rtl="0">
              <a:spcBef>
                <a:spcPts val="0"/>
              </a:spcBef>
              <a:spcAft>
                <a:spcPts val="0"/>
              </a:spcAft>
              <a:buNone/>
            </a:pPr>
            <a:endParaRPr lang="en-US" sz="2400" dirty="0">
              <a:solidFill>
                <a:schemeClr val="lt1"/>
              </a:solidFill>
              <a:latin typeface="Raleway"/>
              <a:sym typeface="Raleway"/>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1570</Words>
  <Application>Microsoft Office PowerPoint</Application>
  <PresentationFormat>Widescreen</PresentationFormat>
  <Paragraphs>137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Noto Sans Symbols</vt:lpstr>
      <vt:lpstr>Arial</vt:lpstr>
      <vt:lpstr>Raleway</vt:lpstr>
      <vt:lpstr>Raleway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else can I talk about?</vt:lpstr>
      <vt:lpstr>Watch </vt:lpstr>
      <vt:lpstr>PowerPoint Presentation</vt:lpstr>
      <vt:lpstr>Ellie Hope BA (Hons) Geography Coventry University</vt:lpstr>
      <vt:lpstr>Megan Charlton BSc Geography University of Nottingham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Reilly, Niki</dc:creator>
  <cp:lastModifiedBy>Mark Dawson</cp:lastModifiedBy>
  <cp:revision>2</cp:revision>
  <dcterms:created xsi:type="dcterms:W3CDTF">2020-03-26T14:48:01Z</dcterms:created>
  <dcterms:modified xsi:type="dcterms:W3CDTF">2020-10-05T09:08:50Z</dcterms:modified>
</cp:coreProperties>
</file>