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4.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2" r:id="rId2"/>
    <p:sldId id="258" r:id="rId3"/>
    <p:sldId id="286" r:id="rId4"/>
    <p:sldId id="287" r:id="rId5"/>
    <p:sldId id="288" r:id="rId6"/>
    <p:sldId id="289" r:id="rId7"/>
    <p:sldId id="319" r:id="rId8"/>
    <p:sldId id="290" r:id="rId9"/>
    <p:sldId id="313" r:id="rId10"/>
    <p:sldId id="320" r:id="rId11"/>
    <p:sldId id="291" r:id="rId12"/>
    <p:sldId id="323" r:id="rId13"/>
    <p:sldId id="324" r:id="rId14"/>
    <p:sldId id="318" r:id="rId15"/>
    <p:sldId id="3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B2A9"/>
    <a:srgbClr val="3F35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B4C1E-3799-471C-BC82-082634C8185F}" v="139" dt="2020-04-08T13:04:05.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17"/>
    <p:restoredTop sz="81384" autoAdjust="0"/>
  </p:normalViewPr>
  <p:slideViewPr>
    <p:cSldViewPr snapToGrid="0" snapToObjects="1">
      <p:cViewPr varScale="1">
        <p:scale>
          <a:sx n="70" d="100"/>
          <a:sy n="70" d="100"/>
        </p:scale>
        <p:origin x="63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i Gradinarova" userId="99c275d9d9041ae3" providerId="LiveId" clId="{5F3B4C1E-3799-471C-BC82-082634C8185F}"/>
    <pc:docChg chg="custSel addSld delSld modSld">
      <pc:chgData name="Desi Gradinarova" userId="99c275d9d9041ae3" providerId="LiveId" clId="{5F3B4C1E-3799-471C-BC82-082634C8185F}" dt="2020-04-08T13:07:30.926" v="211" actId="20577"/>
      <pc:docMkLst>
        <pc:docMk/>
      </pc:docMkLst>
      <pc:sldChg chg="modSp">
        <pc:chgData name="Desi Gradinarova" userId="99c275d9d9041ae3" providerId="LiveId" clId="{5F3B4C1E-3799-471C-BC82-082634C8185F}" dt="2020-04-08T12:48:33.660" v="33" actId="1076"/>
        <pc:sldMkLst>
          <pc:docMk/>
          <pc:sldMk cId="2069899024" sldId="258"/>
        </pc:sldMkLst>
        <pc:spChg chg="mod">
          <ac:chgData name="Desi Gradinarova" userId="99c275d9d9041ae3" providerId="LiveId" clId="{5F3B4C1E-3799-471C-BC82-082634C8185F}" dt="2020-04-08T12:48:33.660" v="33" actId="1076"/>
          <ac:spMkLst>
            <pc:docMk/>
            <pc:sldMk cId="2069899024" sldId="258"/>
            <ac:spMk id="7" creationId="{00000000-0000-0000-0000-000000000000}"/>
          </ac:spMkLst>
        </pc:spChg>
      </pc:sldChg>
      <pc:sldChg chg="del">
        <pc:chgData name="Desi Gradinarova" userId="99c275d9d9041ae3" providerId="LiveId" clId="{5F3B4C1E-3799-471C-BC82-082634C8185F}" dt="2020-04-08T12:52:52.177" v="36" actId="47"/>
        <pc:sldMkLst>
          <pc:docMk/>
          <pc:sldMk cId="2950763317" sldId="306"/>
        </pc:sldMkLst>
      </pc:sldChg>
      <pc:sldChg chg="modSp">
        <pc:chgData name="Desi Gradinarova" userId="99c275d9d9041ae3" providerId="LiveId" clId="{5F3B4C1E-3799-471C-BC82-082634C8185F}" dt="2020-03-26T17:43:24.210" v="0" actId="20577"/>
        <pc:sldMkLst>
          <pc:docMk/>
          <pc:sldMk cId="2332721307" sldId="320"/>
        </pc:sldMkLst>
        <pc:spChg chg="mod">
          <ac:chgData name="Desi Gradinarova" userId="99c275d9d9041ae3" providerId="LiveId" clId="{5F3B4C1E-3799-471C-BC82-082634C8185F}" dt="2020-03-26T17:43:24.210" v="0" actId="20577"/>
          <ac:spMkLst>
            <pc:docMk/>
            <pc:sldMk cId="2332721307" sldId="320"/>
            <ac:spMk id="9" creationId="{00000000-0000-0000-0000-000000000000}"/>
          </ac:spMkLst>
        </pc:spChg>
      </pc:sldChg>
      <pc:sldChg chg="add">
        <pc:chgData name="Desi Gradinarova" userId="99c275d9d9041ae3" providerId="LiveId" clId="{5F3B4C1E-3799-471C-BC82-082634C8185F}" dt="2020-04-08T12:52:33.674" v="34"/>
        <pc:sldMkLst>
          <pc:docMk/>
          <pc:sldMk cId="3796042905" sldId="322"/>
        </pc:sldMkLst>
      </pc:sldChg>
      <pc:sldChg chg="add">
        <pc:chgData name="Desi Gradinarova" userId="99c275d9d9041ae3" providerId="LiveId" clId="{5F3B4C1E-3799-471C-BC82-082634C8185F}" dt="2020-04-08T12:52:50.142" v="35"/>
        <pc:sldMkLst>
          <pc:docMk/>
          <pc:sldMk cId="1313571228" sldId="323"/>
        </pc:sldMkLst>
      </pc:sldChg>
      <pc:sldChg chg="addSp delSp modSp add">
        <pc:chgData name="Desi Gradinarova" userId="99c275d9d9041ae3" providerId="LiveId" clId="{5F3B4C1E-3799-471C-BC82-082634C8185F}" dt="2020-04-08T13:07:30.926" v="211" actId="20577"/>
        <pc:sldMkLst>
          <pc:docMk/>
          <pc:sldMk cId="1989545197" sldId="324"/>
        </pc:sldMkLst>
        <pc:spChg chg="mod">
          <ac:chgData name="Desi Gradinarova" userId="99c275d9d9041ae3" providerId="LiveId" clId="{5F3B4C1E-3799-471C-BC82-082634C8185F}" dt="2020-04-08T13:03:38.740" v="69" actId="1076"/>
          <ac:spMkLst>
            <pc:docMk/>
            <pc:sldMk cId="1989545197" sldId="324"/>
            <ac:spMk id="2" creationId="{A6E15E83-E152-4FA6-89CC-2D0E694B43FB}"/>
          </ac:spMkLst>
        </pc:spChg>
        <pc:spChg chg="mod">
          <ac:chgData name="Desi Gradinarova" userId="99c275d9d9041ae3" providerId="LiveId" clId="{5F3B4C1E-3799-471C-BC82-082634C8185F}" dt="2020-04-08T13:07:30.926" v="211" actId="20577"/>
          <ac:spMkLst>
            <pc:docMk/>
            <pc:sldMk cId="1989545197" sldId="324"/>
            <ac:spMk id="7" creationId="{C7EF8EDB-CF5B-4B7A-95A2-FFC0D09DDC96}"/>
          </ac:spMkLst>
        </pc:spChg>
        <pc:picChg chg="del">
          <ac:chgData name="Desi Gradinarova" userId="99c275d9d9041ae3" providerId="LiveId" clId="{5F3B4C1E-3799-471C-BC82-082634C8185F}" dt="2020-04-08T13:02:20.445" v="38" actId="478"/>
          <ac:picMkLst>
            <pc:docMk/>
            <pc:sldMk cId="1989545197" sldId="324"/>
            <ac:picMk id="3" creationId="{89D85E43-C8D3-4233-93A8-CF552E73DE24}"/>
          </ac:picMkLst>
        </pc:picChg>
        <pc:picChg chg="add mod">
          <ac:chgData name="Desi Gradinarova" userId="99c275d9d9041ae3" providerId="LiveId" clId="{5F3B4C1E-3799-471C-BC82-082634C8185F}" dt="2020-04-08T13:03:33.453" v="68" actId="1076"/>
          <ac:picMkLst>
            <pc:docMk/>
            <pc:sldMk cId="1989545197" sldId="324"/>
            <ac:picMk id="4" creationId="{087B8FB9-B4F1-4B0D-B52F-835DD2F8CFA4}"/>
          </ac:picMkLst>
        </pc:picChg>
        <pc:picChg chg="mod">
          <ac:chgData name="Desi Gradinarova" userId="99c275d9d9041ae3" providerId="LiveId" clId="{5F3B4C1E-3799-471C-BC82-082634C8185F}" dt="2020-04-08T13:04:31.855" v="75" actId="1076"/>
          <ac:picMkLst>
            <pc:docMk/>
            <pc:sldMk cId="1989545197" sldId="324"/>
            <ac:picMk id="10" creationId="{00000000-0000-0000-0000-000000000000}"/>
          </ac:picMkLst>
        </pc:picChg>
      </pc:sldChg>
    </pc:docChg>
  </pc:docChgLst>
  <pc:docChgLst>
    <pc:chgData name="Desi Gradinarova" userId="99c275d9d9041ae3" providerId="LiveId" clId="{67783C41-D5A3-41A5-B74C-BD5AD8776568}"/>
    <pc:docChg chg="undo custSel modSld">
      <pc:chgData name="Desi Gradinarova" userId="99c275d9d9041ae3" providerId="LiveId" clId="{67783C41-D5A3-41A5-B74C-BD5AD8776568}" dt="2020-03-26T16:14:50.422" v="1312" actId="14100"/>
      <pc:docMkLst>
        <pc:docMk/>
      </pc:docMkLst>
      <pc:sldChg chg="modSp">
        <pc:chgData name="Desi Gradinarova" userId="99c275d9d9041ae3" providerId="LiveId" clId="{67783C41-D5A3-41A5-B74C-BD5AD8776568}" dt="2020-03-26T11:28:52.490" v="41" actId="20577"/>
        <pc:sldMkLst>
          <pc:docMk/>
          <pc:sldMk cId="1735980929" sldId="286"/>
        </pc:sldMkLst>
        <pc:spChg chg="mod">
          <ac:chgData name="Desi Gradinarova" userId="99c275d9d9041ae3" providerId="LiveId" clId="{67783C41-D5A3-41A5-B74C-BD5AD8776568}" dt="2020-03-26T11:28:52.490" v="41" actId="20577"/>
          <ac:spMkLst>
            <pc:docMk/>
            <pc:sldMk cId="1735980929" sldId="286"/>
            <ac:spMk id="9" creationId="{00000000-0000-0000-0000-000000000000}"/>
          </ac:spMkLst>
        </pc:spChg>
      </pc:sldChg>
      <pc:sldChg chg="addSp delSp modSp">
        <pc:chgData name="Desi Gradinarova" userId="99c275d9d9041ae3" providerId="LiveId" clId="{67783C41-D5A3-41A5-B74C-BD5AD8776568}" dt="2020-03-26T11:30:41.916" v="47" actId="14100"/>
        <pc:sldMkLst>
          <pc:docMk/>
          <pc:sldMk cId="2631447098" sldId="288"/>
        </pc:sldMkLst>
        <pc:picChg chg="del">
          <ac:chgData name="Desi Gradinarova" userId="99c275d9d9041ae3" providerId="LiveId" clId="{67783C41-D5A3-41A5-B74C-BD5AD8776568}" dt="2020-03-26T11:29:11.738" v="42" actId="478"/>
          <ac:picMkLst>
            <pc:docMk/>
            <pc:sldMk cId="2631447098" sldId="288"/>
            <ac:picMk id="4" creationId="{85182C13-80AF-46BD-AA1D-8418FA2F89CD}"/>
          </ac:picMkLst>
        </pc:picChg>
        <pc:picChg chg="add mod">
          <ac:chgData name="Desi Gradinarova" userId="99c275d9d9041ae3" providerId="LiveId" clId="{67783C41-D5A3-41A5-B74C-BD5AD8776568}" dt="2020-03-26T11:30:41.916" v="47" actId="14100"/>
          <ac:picMkLst>
            <pc:docMk/>
            <pc:sldMk cId="2631447098" sldId="288"/>
            <ac:picMk id="7" creationId="{434E6DE2-6927-4701-8110-C327564836DC}"/>
          </ac:picMkLst>
        </pc:picChg>
      </pc:sldChg>
      <pc:sldChg chg="addSp delSp modSp">
        <pc:chgData name="Desi Gradinarova" userId="99c275d9d9041ae3" providerId="LiveId" clId="{67783C41-D5A3-41A5-B74C-BD5AD8776568}" dt="2020-03-26T11:56:51.701" v="408" actId="1076"/>
        <pc:sldMkLst>
          <pc:docMk/>
          <pc:sldMk cId="2514350805" sldId="289"/>
        </pc:sldMkLst>
        <pc:spChg chg="mod">
          <ac:chgData name="Desi Gradinarova" userId="99c275d9d9041ae3" providerId="LiveId" clId="{67783C41-D5A3-41A5-B74C-BD5AD8776568}" dt="2020-03-26T11:56:24.612" v="403" actId="1076"/>
          <ac:spMkLst>
            <pc:docMk/>
            <pc:sldMk cId="2514350805" sldId="289"/>
            <ac:spMk id="6" creationId="{00000000-0000-0000-0000-000000000000}"/>
          </ac:spMkLst>
        </pc:spChg>
        <pc:spChg chg="mod">
          <ac:chgData name="Desi Gradinarova" userId="99c275d9d9041ae3" providerId="LiveId" clId="{67783C41-D5A3-41A5-B74C-BD5AD8776568}" dt="2020-03-26T11:55:28.341" v="398" actId="6549"/>
          <ac:spMkLst>
            <pc:docMk/>
            <pc:sldMk cId="2514350805" sldId="289"/>
            <ac:spMk id="8" creationId="{00000000-0000-0000-0000-000000000000}"/>
          </ac:spMkLst>
        </pc:spChg>
        <pc:picChg chg="mod">
          <ac:chgData name="Desi Gradinarova" userId="99c275d9d9041ae3" providerId="LiveId" clId="{67783C41-D5A3-41A5-B74C-BD5AD8776568}" dt="2020-03-26T11:56:44.789" v="406" actId="1076"/>
          <ac:picMkLst>
            <pc:docMk/>
            <pc:sldMk cId="2514350805" sldId="289"/>
            <ac:picMk id="3" creationId="{41DF0027-A2D7-4851-8160-CBFB0DE9F15A}"/>
          </ac:picMkLst>
        </pc:picChg>
        <pc:picChg chg="add mod">
          <ac:chgData name="Desi Gradinarova" userId="99c275d9d9041ae3" providerId="LiveId" clId="{67783C41-D5A3-41A5-B74C-BD5AD8776568}" dt="2020-03-26T11:56:51.701" v="408" actId="1076"/>
          <ac:picMkLst>
            <pc:docMk/>
            <pc:sldMk cId="2514350805" sldId="289"/>
            <ac:picMk id="4" creationId="{ACB97EE4-731B-41FC-835D-20AA9BA6C7AF}"/>
          </ac:picMkLst>
        </pc:picChg>
        <pc:picChg chg="del mod">
          <ac:chgData name="Desi Gradinarova" userId="99c275d9d9041ae3" providerId="LiveId" clId="{67783C41-D5A3-41A5-B74C-BD5AD8776568}" dt="2020-03-26T11:34:19.685" v="75" actId="478"/>
          <ac:picMkLst>
            <pc:docMk/>
            <pc:sldMk cId="2514350805" sldId="289"/>
            <ac:picMk id="5" creationId="{14B4C087-6DA9-45C5-A30C-DC01921C184C}"/>
          </ac:picMkLst>
        </pc:picChg>
      </pc:sldChg>
      <pc:sldChg chg="addSp delSp modSp">
        <pc:chgData name="Desi Gradinarova" userId="99c275d9d9041ae3" providerId="LiveId" clId="{67783C41-D5A3-41A5-B74C-BD5AD8776568}" dt="2020-03-26T14:53:41.527" v="1037"/>
        <pc:sldMkLst>
          <pc:docMk/>
          <pc:sldMk cId="3713383639" sldId="290"/>
        </pc:sldMkLst>
        <pc:spChg chg="mod">
          <ac:chgData name="Desi Gradinarova" userId="99c275d9d9041ae3" providerId="LiveId" clId="{67783C41-D5A3-41A5-B74C-BD5AD8776568}" dt="2020-03-26T13:40:07.301" v="499" actId="1076"/>
          <ac:spMkLst>
            <pc:docMk/>
            <pc:sldMk cId="3713383639" sldId="290"/>
            <ac:spMk id="6" creationId="{00000000-0000-0000-0000-000000000000}"/>
          </ac:spMkLst>
        </pc:spChg>
        <pc:spChg chg="add mod">
          <ac:chgData name="Desi Gradinarova" userId="99c275d9d9041ae3" providerId="LiveId" clId="{67783C41-D5A3-41A5-B74C-BD5AD8776568}" dt="2020-03-26T13:57:45.539" v="776" actId="255"/>
          <ac:spMkLst>
            <pc:docMk/>
            <pc:sldMk cId="3713383639" sldId="290"/>
            <ac:spMk id="7" creationId="{BEB32248-DAAC-484E-8A92-231916209076}"/>
          </ac:spMkLst>
        </pc:spChg>
        <pc:spChg chg="mod">
          <ac:chgData name="Desi Gradinarova" userId="99c275d9d9041ae3" providerId="LiveId" clId="{67783C41-D5A3-41A5-B74C-BD5AD8776568}" dt="2020-03-26T14:53:05.124" v="1034" actId="21"/>
          <ac:spMkLst>
            <pc:docMk/>
            <pc:sldMk cId="3713383639" sldId="290"/>
            <ac:spMk id="9" creationId="{00000000-0000-0000-0000-000000000000}"/>
          </ac:spMkLst>
        </pc:spChg>
        <pc:picChg chg="del">
          <ac:chgData name="Desi Gradinarova" userId="99c275d9d9041ae3" providerId="LiveId" clId="{67783C41-D5A3-41A5-B74C-BD5AD8776568}" dt="2020-03-26T11:42:06.092" v="185" actId="478"/>
          <ac:picMkLst>
            <pc:docMk/>
            <pc:sldMk cId="3713383639" sldId="290"/>
            <ac:picMk id="3" creationId="{1CDF0B4C-BB26-435E-BFE5-9075D4EB9AAB}"/>
          </ac:picMkLst>
        </pc:picChg>
        <pc:picChg chg="add mod">
          <ac:chgData name="Desi Gradinarova" userId="99c275d9d9041ae3" providerId="LiveId" clId="{67783C41-D5A3-41A5-B74C-BD5AD8776568}" dt="2020-03-26T13:55:09.366" v="767" actId="14100"/>
          <ac:picMkLst>
            <pc:docMk/>
            <pc:sldMk cId="3713383639" sldId="290"/>
            <ac:picMk id="4" creationId="{912A754D-0D71-4FA5-BACF-BFF609C23D46}"/>
          </ac:picMkLst>
        </pc:picChg>
        <pc:picChg chg="mod">
          <ac:chgData name="Desi Gradinarova" userId="99c275d9d9041ae3" providerId="LiveId" clId="{67783C41-D5A3-41A5-B74C-BD5AD8776568}" dt="2020-03-26T13:52:50.302" v="734" actId="1076"/>
          <ac:picMkLst>
            <pc:docMk/>
            <pc:sldMk cId="3713383639" sldId="290"/>
            <ac:picMk id="10" creationId="{00000000-0000-0000-0000-000000000000}"/>
          </ac:picMkLst>
        </pc:picChg>
        <pc:picChg chg="add del mod">
          <ac:chgData name="Desi Gradinarova" userId="99c275d9d9041ae3" providerId="LiveId" clId="{67783C41-D5A3-41A5-B74C-BD5AD8776568}" dt="2020-03-26T14:53:41.527" v="1037"/>
          <ac:picMkLst>
            <pc:docMk/>
            <pc:sldMk cId="3713383639" sldId="290"/>
            <ac:picMk id="11" creationId="{B12DA56F-CDB2-4698-8A46-0CED912F80EA}"/>
          </ac:picMkLst>
        </pc:picChg>
      </pc:sldChg>
      <pc:sldChg chg="addSp delSp modSp">
        <pc:chgData name="Desi Gradinarova" userId="99c275d9d9041ae3" providerId="LiveId" clId="{67783C41-D5A3-41A5-B74C-BD5AD8776568}" dt="2020-03-26T14:46:37.104" v="1019" actId="1076"/>
        <pc:sldMkLst>
          <pc:docMk/>
          <pc:sldMk cId="821943938" sldId="291"/>
        </pc:sldMkLst>
        <pc:spChg chg="mod">
          <ac:chgData name="Desi Gradinarova" userId="99c275d9d9041ae3" providerId="LiveId" clId="{67783C41-D5A3-41A5-B74C-BD5AD8776568}" dt="2020-03-26T14:04:13.045" v="992" actId="120"/>
          <ac:spMkLst>
            <pc:docMk/>
            <pc:sldMk cId="821943938" sldId="291"/>
            <ac:spMk id="9" creationId="{00000000-0000-0000-0000-000000000000}"/>
          </ac:spMkLst>
        </pc:spChg>
        <pc:picChg chg="add del mod">
          <ac:chgData name="Desi Gradinarova" userId="99c275d9d9041ae3" providerId="LiveId" clId="{67783C41-D5A3-41A5-B74C-BD5AD8776568}" dt="2020-03-26T14:45:41.791" v="1007" actId="478"/>
          <ac:picMkLst>
            <pc:docMk/>
            <pc:sldMk cId="821943938" sldId="291"/>
            <ac:picMk id="3" creationId="{4DFBECAD-240F-4C46-9944-CCF770D805B6}"/>
          </ac:picMkLst>
        </pc:picChg>
        <pc:picChg chg="mod">
          <ac:chgData name="Desi Gradinarova" userId="99c275d9d9041ae3" providerId="LiveId" clId="{67783C41-D5A3-41A5-B74C-BD5AD8776568}" dt="2020-03-26T14:46:37.104" v="1019" actId="1076"/>
          <ac:picMkLst>
            <pc:docMk/>
            <pc:sldMk cId="821943938" sldId="291"/>
            <ac:picMk id="4" creationId="{25C47FD6-A4C8-41DE-84AF-F8E1E2C2C08A}"/>
          </ac:picMkLst>
        </pc:picChg>
        <pc:picChg chg="add mod">
          <ac:chgData name="Desi Gradinarova" userId="99c275d9d9041ae3" providerId="LiveId" clId="{67783C41-D5A3-41A5-B74C-BD5AD8776568}" dt="2020-03-26T14:08:42.535" v="1006" actId="1076"/>
          <ac:picMkLst>
            <pc:docMk/>
            <pc:sldMk cId="821943938" sldId="291"/>
            <ac:picMk id="7" creationId="{7687451B-A4D6-4F03-8199-B81652788267}"/>
          </ac:picMkLst>
        </pc:picChg>
        <pc:picChg chg="mod">
          <ac:chgData name="Desi Gradinarova" userId="99c275d9d9041ae3" providerId="LiveId" clId="{67783C41-D5A3-41A5-B74C-BD5AD8776568}" dt="2020-03-26T13:58:46.038" v="780" actId="1076"/>
          <ac:picMkLst>
            <pc:docMk/>
            <pc:sldMk cId="821943938" sldId="291"/>
            <ac:picMk id="10" creationId="{00000000-0000-0000-0000-000000000000}"/>
          </ac:picMkLst>
        </pc:picChg>
        <pc:picChg chg="del">
          <ac:chgData name="Desi Gradinarova" userId="99c275d9d9041ae3" providerId="LiveId" clId="{67783C41-D5A3-41A5-B74C-BD5AD8776568}" dt="2020-03-26T14:08:23.205" v="1000" actId="478"/>
          <ac:picMkLst>
            <pc:docMk/>
            <pc:sldMk cId="821943938" sldId="291"/>
            <ac:picMk id="12" creationId="{CFE5FF66-37E0-4AEE-97D8-EFDE9CE38F18}"/>
          </ac:picMkLst>
        </pc:picChg>
        <pc:picChg chg="add mod">
          <ac:chgData name="Desi Gradinarova" userId="99c275d9d9041ae3" providerId="LiveId" clId="{67783C41-D5A3-41A5-B74C-BD5AD8776568}" dt="2020-03-26T14:46:20.607" v="1016" actId="14100"/>
          <ac:picMkLst>
            <pc:docMk/>
            <pc:sldMk cId="821943938" sldId="291"/>
            <ac:picMk id="13" creationId="{02DB6823-2C68-40F6-96C8-D9B3C011F209}"/>
          </ac:picMkLst>
        </pc:picChg>
        <pc:picChg chg="del">
          <ac:chgData name="Desi Gradinarova" userId="99c275d9d9041ae3" providerId="LiveId" clId="{67783C41-D5A3-41A5-B74C-BD5AD8776568}" dt="2020-03-26T14:06:31.182" v="993" actId="478"/>
          <ac:picMkLst>
            <pc:docMk/>
            <pc:sldMk cId="821943938" sldId="291"/>
            <ac:picMk id="14" creationId="{F8E1C5C2-118D-45D8-A053-23B339E528F6}"/>
          </ac:picMkLst>
        </pc:picChg>
      </pc:sldChg>
      <pc:sldChg chg="modSp">
        <pc:chgData name="Desi Gradinarova" userId="99c275d9d9041ae3" providerId="LiveId" clId="{67783C41-D5A3-41A5-B74C-BD5AD8776568}" dt="2020-03-26T11:42:51.804" v="234"/>
        <pc:sldMkLst>
          <pc:docMk/>
          <pc:sldMk cId="532266435" sldId="313"/>
        </pc:sldMkLst>
        <pc:spChg chg="mod">
          <ac:chgData name="Desi Gradinarova" userId="99c275d9d9041ae3" providerId="LiveId" clId="{67783C41-D5A3-41A5-B74C-BD5AD8776568}" dt="2020-03-26T11:42:51.804" v="234"/>
          <ac:spMkLst>
            <pc:docMk/>
            <pc:sldMk cId="532266435" sldId="313"/>
            <ac:spMk id="9" creationId="{00000000-0000-0000-0000-000000000000}"/>
          </ac:spMkLst>
        </pc:spChg>
      </pc:sldChg>
      <pc:sldChg chg="modSp">
        <pc:chgData name="Desi Gradinarova" userId="99c275d9d9041ae3" providerId="LiveId" clId="{67783C41-D5A3-41A5-B74C-BD5AD8776568}" dt="2020-03-26T13:38:31.047" v="494" actId="6549"/>
        <pc:sldMkLst>
          <pc:docMk/>
          <pc:sldMk cId="928029344" sldId="319"/>
        </pc:sldMkLst>
        <pc:spChg chg="mod">
          <ac:chgData name="Desi Gradinarova" userId="99c275d9d9041ae3" providerId="LiveId" clId="{67783C41-D5A3-41A5-B74C-BD5AD8776568}" dt="2020-03-26T11:47:46.179" v="289" actId="1076"/>
          <ac:spMkLst>
            <pc:docMk/>
            <pc:sldMk cId="928029344" sldId="319"/>
            <ac:spMk id="7" creationId="{15302A5C-ED4B-40BF-A7CB-4F5EA7A480BE}"/>
          </ac:spMkLst>
        </pc:spChg>
        <pc:spChg chg="mod">
          <ac:chgData name="Desi Gradinarova" userId="99c275d9d9041ae3" providerId="LiveId" clId="{67783C41-D5A3-41A5-B74C-BD5AD8776568}" dt="2020-03-26T13:38:31.047" v="494" actId="6549"/>
          <ac:spMkLst>
            <pc:docMk/>
            <pc:sldMk cId="928029344" sldId="319"/>
            <ac:spMk id="9" creationId="{00000000-0000-0000-0000-000000000000}"/>
          </ac:spMkLst>
        </pc:spChg>
        <pc:picChg chg="mod">
          <ac:chgData name="Desi Gradinarova" userId="99c275d9d9041ae3" providerId="LiveId" clId="{67783C41-D5A3-41A5-B74C-BD5AD8776568}" dt="2020-03-26T11:47:57.546" v="290" actId="1076"/>
          <ac:picMkLst>
            <pc:docMk/>
            <pc:sldMk cId="928029344" sldId="319"/>
            <ac:picMk id="2" creationId="{DE2DCF17-B700-4791-A9A8-7ABC33FC3452}"/>
          </ac:picMkLst>
        </pc:picChg>
      </pc:sldChg>
      <pc:sldChg chg="addSp delSp modSp">
        <pc:chgData name="Desi Gradinarova" userId="99c275d9d9041ae3" providerId="LiveId" clId="{67783C41-D5A3-41A5-B74C-BD5AD8776568}" dt="2020-03-26T16:14:50.422" v="1312" actId="14100"/>
        <pc:sldMkLst>
          <pc:docMk/>
          <pc:sldMk cId="2332721307" sldId="320"/>
        </pc:sldMkLst>
        <pc:spChg chg="add mod">
          <ac:chgData name="Desi Gradinarova" userId="99c275d9d9041ae3" providerId="LiveId" clId="{67783C41-D5A3-41A5-B74C-BD5AD8776568}" dt="2020-03-26T16:10:13.125" v="1291" actId="1076"/>
          <ac:spMkLst>
            <pc:docMk/>
            <pc:sldMk cId="2332721307" sldId="320"/>
            <ac:spMk id="5" creationId="{976DBD1D-56D8-4331-AA68-F2B7B23A9A3E}"/>
          </ac:spMkLst>
        </pc:spChg>
        <pc:spChg chg="mod">
          <ac:chgData name="Desi Gradinarova" userId="99c275d9d9041ae3" providerId="LiveId" clId="{67783C41-D5A3-41A5-B74C-BD5AD8776568}" dt="2020-03-26T15:49:48.650" v="1183" actId="1076"/>
          <ac:spMkLst>
            <pc:docMk/>
            <pc:sldMk cId="2332721307" sldId="320"/>
            <ac:spMk id="6" creationId="{00000000-0000-0000-0000-000000000000}"/>
          </ac:spMkLst>
        </pc:spChg>
        <pc:spChg chg="mod">
          <ac:chgData name="Desi Gradinarova" userId="99c275d9d9041ae3" providerId="LiveId" clId="{67783C41-D5A3-41A5-B74C-BD5AD8776568}" dt="2020-03-26T16:03:50.499" v="1255" actId="255"/>
          <ac:spMkLst>
            <pc:docMk/>
            <pc:sldMk cId="2332721307" sldId="320"/>
            <ac:spMk id="9" creationId="{00000000-0000-0000-0000-000000000000}"/>
          </ac:spMkLst>
        </pc:spChg>
        <pc:picChg chg="add mod">
          <ac:chgData name="Desi Gradinarova" userId="99c275d9d9041ae3" providerId="LiveId" clId="{67783C41-D5A3-41A5-B74C-BD5AD8776568}" dt="2020-03-26T16:03:59" v="1257" actId="1076"/>
          <ac:picMkLst>
            <pc:docMk/>
            <pc:sldMk cId="2332721307" sldId="320"/>
            <ac:picMk id="2" creationId="{33ECE370-69BD-40C0-9D83-22146A962A59}"/>
          </ac:picMkLst>
        </pc:picChg>
        <pc:picChg chg="del">
          <ac:chgData name="Desi Gradinarova" userId="99c275d9d9041ae3" providerId="LiveId" clId="{67783C41-D5A3-41A5-B74C-BD5AD8776568}" dt="2020-03-26T14:49:47.659" v="1021" actId="478"/>
          <ac:picMkLst>
            <pc:docMk/>
            <pc:sldMk cId="2332721307" sldId="320"/>
            <ac:picMk id="3" creationId="{E98F77E8-4578-4DC5-84BB-E70BF4B1F111}"/>
          </ac:picMkLst>
        </pc:picChg>
        <pc:picChg chg="del">
          <ac:chgData name="Desi Gradinarova" userId="99c275d9d9041ae3" providerId="LiveId" clId="{67783C41-D5A3-41A5-B74C-BD5AD8776568}" dt="2020-03-26T14:49:53.972" v="1022" actId="478"/>
          <ac:picMkLst>
            <pc:docMk/>
            <pc:sldMk cId="2332721307" sldId="320"/>
            <ac:picMk id="4" creationId="{31251ED2-A28A-4641-A9CF-D25B0990E0C2}"/>
          </ac:picMkLst>
        </pc:picChg>
        <pc:picChg chg="mod">
          <ac:chgData name="Desi Gradinarova" userId="99c275d9d9041ae3" providerId="LiveId" clId="{67783C41-D5A3-41A5-B74C-BD5AD8776568}" dt="2020-03-26T16:03:28.013" v="1252" actId="1076"/>
          <ac:picMkLst>
            <pc:docMk/>
            <pc:sldMk cId="2332721307" sldId="320"/>
            <ac:picMk id="10" creationId="{00000000-0000-0000-0000-000000000000}"/>
          </ac:picMkLst>
        </pc:picChg>
        <pc:picChg chg="add del mod">
          <ac:chgData name="Desi Gradinarova" userId="99c275d9d9041ae3" providerId="LiveId" clId="{67783C41-D5A3-41A5-B74C-BD5AD8776568}" dt="2020-03-26T16:13:35.840" v="1297" actId="478"/>
          <ac:picMkLst>
            <pc:docMk/>
            <pc:sldMk cId="2332721307" sldId="320"/>
            <ac:picMk id="11" creationId="{0E609B91-E7AF-443B-973F-F809677BFEA7}"/>
          </ac:picMkLst>
        </pc:picChg>
        <pc:picChg chg="add mod">
          <ac:chgData name="Desi Gradinarova" userId="99c275d9d9041ae3" providerId="LiveId" clId="{67783C41-D5A3-41A5-B74C-BD5AD8776568}" dt="2020-03-26T16:14:50.422" v="1312" actId="14100"/>
          <ac:picMkLst>
            <pc:docMk/>
            <pc:sldMk cId="2332721307" sldId="320"/>
            <ac:picMk id="13" creationId="{4C50C2D9-D69D-40F4-96E9-3E1FA71FD4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93608-12C0-8C48-8E78-E4906A27CF90}"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B0204-E1BA-474A-A494-A9CC9E9873AE}" type="slidenum">
              <a:rPr lang="en-US" smtClean="0"/>
              <a:t>‹#›</a:t>
            </a:fld>
            <a:endParaRPr lang="en-US"/>
          </a:p>
        </p:txBody>
      </p:sp>
    </p:spTree>
    <p:extLst>
      <p:ext uri="{BB962C8B-B14F-4D97-AF65-F5344CB8AC3E}">
        <p14:creationId xmlns:p14="http://schemas.microsoft.com/office/powerpoint/2010/main" val="80325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B0204-E1BA-474A-A494-A9CC9E9873AE}" type="slidenum">
              <a:rPr lang="en-US" smtClean="0"/>
              <a:t>2</a:t>
            </a:fld>
            <a:endParaRPr lang="en-US"/>
          </a:p>
        </p:txBody>
      </p:sp>
    </p:spTree>
    <p:extLst>
      <p:ext uri="{BB962C8B-B14F-4D97-AF65-F5344CB8AC3E}">
        <p14:creationId xmlns:p14="http://schemas.microsoft.com/office/powerpoint/2010/main" val="4248856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11</a:t>
            </a:fld>
            <a:endParaRPr lang="en-US"/>
          </a:p>
        </p:txBody>
      </p:sp>
    </p:spTree>
    <p:extLst>
      <p:ext uri="{BB962C8B-B14F-4D97-AF65-F5344CB8AC3E}">
        <p14:creationId xmlns:p14="http://schemas.microsoft.com/office/powerpoint/2010/main" val="51636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12</a:t>
            </a:fld>
            <a:endParaRPr lang="en-US"/>
          </a:p>
        </p:txBody>
      </p:sp>
    </p:spTree>
    <p:extLst>
      <p:ext uri="{BB962C8B-B14F-4D97-AF65-F5344CB8AC3E}">
        <p14:creationId xmlns:p14="http://schemas.microsoft.com/office/powerpoint/2010/main" val="188481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13</a:t>
            </a:fld>
            <a:endParaRPr lang="en-US"/>
          </a:p>
        </p:txBody>
      </p:sp>
    </p:spTree>
    <p:extLst>
      <p:ext uri="{BB962C8B-B14F-4D97-AF65-F5344CB8AC3E}">
        <p14:creationId xmlns:p14="http://schemas.microsoft.com/office/powerpoint/2010/main" val="111410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14</a:t>
            </a:fld>
            <a:endParaRPr lang="en-US"/>
          </a:p>
        </p:txBody>
      </p:sp>
    </p:spTree>
    <p:extLst>
      <p:ext uri="{BB962C8B-B14F-4D97-AF65-F5344CB8AC3E}">
        <p14:creationId xmlns:p14="http://schemas.microsoft.com/office/powerpoint/2010/main" val="399270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B0204-E1BA-474A-A494-A9CC9E9873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31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3</a:t>
            </a:fld>
            <a:endParaRPr lang="en-US"/>
          </a:p>
        </p:txBody>
      </p:sp>
    </p:spTree>
    <p:extLst>
      <p:ext uri="{BB962C8B-B14F-4D97-AF65-F5344CB8AC3E}">
        <p14:creationId xmlns:p14="http://schemas.microsoft.com/office/powerpoint/2010/main" val="191923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4</a:t>
            </a:fld>
            <a:endParaRPr lang="en-US"/>
          </a:p>
        </p:txBody>
      </p:sp>
    </p:spTree>
    <p:extLst>
      <p:ext uri="{BB962C8B-B14F-4D97-AF65-F5344CB8AC3E}">
        <p14:creationId xmlns:p14="http://schemas.microsoft.com/office/powerpoint/2010/main" val="352583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5</a:t>
            </a:fld>
            <a:endParaRPr lang="en-US"/>
          </a:p>
        </p:txBody>
      </p:sp>
    </p:spTree>
    <p:extLst>
      <p:ext uri="{BB962C8B-B14F-4D97-AF65-F5344CB8AC3E}">
        <p14:creationId xmlns:p14="http://schemas.microsoft.com/office/powerpoint/2010/main" val="181105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6</a:t>
            </a:fld>
            <a:endParaRPr lang="en-US"/>
          </a:p>
        </p:txBody>
      </p:sp>
    </p:spTree>
    <p:extLst>
      <p:ext uri="{BB962C8B-B14F-4D97-AF65-F5344CB8AC3E}">
        <p14:creationId xmlns:p14="http://schemas.microsoft.com/office/powerpoint/2010/main" val="222874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7</a:t>
            </a:fld>
            <a:endParaRPr lang="en-US"/>
          </a:p>
        </p:txBody>
      </p:sp>
    </p:spTree>
    <p:extLst>
      <p:ext uri="{BB962C8B-B14F-4D97-AF65-F5344CB8AC3E}">
        <p14:creationId xmlns:p14="http://schemas.microsoft.com/office/powerpoint/2010/main" val="331271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8</a:t>
            </a:fld>
            <a:endParaRPr lang="en-US"/>
          </a:p>
        </p:txBody>
      </p:sp>
    </p:spTree>
    <p:extLst>
      <p:ext uri="{BB962C8B-B14F-4D97-AF65-F5344CB8AC3E}">
        <p14:creationId xmlns:p14="http://schemas.microsoft.com/office/powerpoint/2010/main" val="136970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9</a:t>
            </a:fld>
            <a:endParaRPr lang="en-US"/>
          </a:p>
        </p:txBody>
      </p:sp>
    </p:spTree>
    <p:extLst>
      <p:ext uri="{BB962C8B-B14F-4D97-AF65-F5344CB8AC3E}">
        <p14:creationId xmlns:p14="http://schemas.microsoft.com/office/powerpoint/2010/main" val="70505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B0204-E1BA-474A-A494-A9CC9E9873AE}" type="slidenum">
              <a:rPr lang="en-US" smtClean="0"/>
              <a:t>10</a:t>
            </a:fld>
            <a:endParaRPr lang="en-US"/>
          </a:p>
        </p:txBody>
      </p:sp>
    </p:spTree>
    <p:extLst>
      <p:ext uri="{BB962C8B-B14F-4D97-AF65-F5344CB8AC3E}">
        <p14:creationId xmlns:p14="http://schemas.microsoft.com/office/powerpoint/2010/main" val="88887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CCB732-45A5-F940-BC46-418ADA2B0AA4}"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144560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CCB732-45A5-F940-BC46-418ADA2B0AA4}"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21864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CCB732-45A5-F940-BC46-418ADA2B0AA4}"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45448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CCB732-45A5-F940-BC46-418ADA2B0AA4}"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180784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CCB732-45A5-F940-BC46-418ADA2B0AA4}"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186656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CCB732-45A5-F940-BC46-418ADA2B0AA4}"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88648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CCB732-45A5-F940-BC46-418ADA2B0AA4}"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207920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CCB732-45A5-F940-BC46-418ADA2B0AA4}"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128797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CB732-45A5-F940-BC46-418ADA2B0AA4}"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3684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CCB732-45A5-F940-BC46-418ADA2B0AA4}"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69281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CCB732-45A5-F940-BC46-418ADA2B0AA4}"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8DA7-DB12-FC45-81B2-DB6310D815FE}" type="slidenum">
              <a:rPr lang="en-US" smtClean="0"/>
              <a:t>‹#›</a:t>
            </a:fld>
            <a:endParaRPr lang="en-US"/>
          </a:p>
        </p:txBody>
      </p:sp>
    </p:spTree>
    <p:extLst>
      <p:ext uri="{BB962C8B-B14F-4D97-AF65-F5344CB8AC3E}">
        <p14:creationId xmlns:p14="http://schemas.microsoft.com/office/powerpoint/2010/main" val="40415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CB732-45A5-F940-BC46-418ADA2B0AA4}" type="datetimeFigureOut">
              <a:rPr lang="en-US" smtClean="0"/>
              <a:t>4/21/2020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28DA7-DB12-FC45-81B2-DB6310D815FE}" type="slidenum">
              <a:rPr lang="en-US" smtClean="0"/>
              <a:t>‹#›</a:t>
            </a:fld>
            <a:endParaRPr lang="en-US"/>
          </a:p>
        </p:txBody>
      </p:sp>
    </p:spTree>
    <p:extLst>
      <p:ext uri="{BB962C8B-B14F-4D97-AF65-F5344CB8AC3E}">
        <p14:creationId xmlns:p14="http://schemas.microsoft.com/office/powerpoint/2010/main" val="196651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asa.gov/multimedia/nasatv#public" TargetMode="External"/><Relationship Id="rId13" Type="http://schemas.openxmlformats.org/officeDocument/2006/relationships/hyperlink" Target="https://www.youtube.com/user/m" TargetMode="External"/><Relationship Id="rId3" Type="http://schemas.openxmlformats.org/officeDocument/2006/relationships/image" Target="../media/image3.png"/><Relationship Id="rId7" Type="http://schemas.openxmlformats.org/officeDocument/2006/relationships/hyperlink" Target="https://home.cern/science/accelerators/large-hadron-collider" TargetMode="External"/><Relationship Id="rId12" Type="http://schemas.openxmlformats.org/officeDocument/2006/relationships/hyperlink" Target="https://www.youtube.com/playlist?list=PL8dPuuaLjXtN0ge7yDk_UA0ldZJdhwkoV"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royalsociety.org/" TargetMode="External"/><Relationship Id="rId11" Type="http://schemas.openxmlformats.org/officeDocument/2006/relationships/hyperlink" Target="https://physicsworld.com/" TargetMode="External"/><Relationship Id="rId5" Type="http://schemas.openxmlformats.org/officeDocument/2006/relationships/hyperlink" Target="http://nobelprize.org/" TargetMode="External"/><Relationship Id="rId15" Type="http://schemas.openxmlformats.org/officeDocument/2006/relationships/image" Target="../media/image13.jpg"/><Relationship Id="rId10" Type="http://schemas.openxmlformats.org/officeDocument/2006/relationships/hyperlink" Target="http://www.sixtysymbols.com/index.html" TargetMode="External"/><Relationship Id="rId4" Type="http://schemas.openxmlformats.org/officeDocument/2006/relationships/hyperlink" Target="https://www.alevelphysicsonline.com/" TargetMode="External"/><Relationship Id="rId9" Type="http://schemas.openxmlformats.org/officeDocument/2006/relationships/image" Target="../media/image12.png"/><Relationship Id="rId14" Type="http://schemas.openxmlformats.org/officeDocument/2006/relationships/hyperlink" Target="https://www.youtube.com/user/scisho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station-https://www.sciencemuseum.org.uk/see-and-do/space-descent-vr-tim-peak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hyperlink" Target="https://www.open.edu/openlearn/free-courses/full-catalogu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uturelearn.com/courses/interviews" TargetMode="External"/><Relationship Id="rId5" Type="http://schemas.openxmlformats.org/officeDocument/2006/relationships/hyperlink" Target="https://www.futurelearn.com/courses/writing-applications" TargetMode="External"/><Relationship Id="rId4" Type="http://schemas.openxmlformats.org/officeDocument/2006/relationships/hyperlink" Target="https://www.futurelearn.com/" TargetMode="External"/><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9NsAqXfVEA"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9NsAqXfVEA"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www.myheplus.com/"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www.facebook.com/TakeYourPlaceHE" TargetMode="External"/><Relationship Id="rId4" Type="http://schemas.openxmlformats.org/officeDocument/2006/relationships/hyperlink" Target="http://www.takeyourplace.ac.uk/" TargetMode="External"/><Relationship Id="rId9" Type="http://schemas.openxmlformats.org/officeDocument/2006/relationships/hyperlink" Target="mailto:Cambs@TakeYourPlace.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hyperlink" Target="https://physicsworld.com/" TargetMode="External"/><Relationship Id="rId3" Type="http://schemas.openxmlformats.org/officeDocument/2006/relationships/hyperlink" Target="http://www.bbc.co.uk/science" TargetMode="External"/><Relationship Id="rId7" Type="http://schemas.openxmlformats.org/officeDocument/2006/relationships/hyperlink" Target="https://www.hoddereducation.co.uk/physicsreview" TargetMode="External"/><Relationship Id="rId12"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newscientist.com/" TargetMode="External"/><Relationship Id="rId11" Type="http://schemas.openxmlformats.org/officeDocument/2006/relationships/image" Target="../media/image6.png"/><Relationship Id="rId5" Type="http://schemas.openxmlformats.org/officeDocument/2006/relationships/hyperlink" Target="https://www.theguardian.com/science" TargetMode="External"/><Relationship Id="rId10" Type="http://schemas.openxmlformats.org/officeDocument/2006/relationships/image" Target="../media/image3.png"/><Relationship Id="rId4" Type="http://schemas.openxmlformats.org/officeDocument/2006/relationships/hyperlink" Target="http://www.bbc.co.uk/news/science_and_environment" TargetMode="External"/><Relationship Id="rId9" Type="http://schemas.openxmlformats.org/officeDocument/2006/relationships/hyperlink" Target="https://www.scientificamerican.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www.rmg.co.uk/discover" TargetMode="External"/><Relationship Id="rId3" Type="http://schemas.openxmlformats.org/officeDocument/2006/relationships/image" Target="../media/image9.jpg"/><Relationship Id="rId7" Type="http://schemas.openxmlformats.org/officeDocument/2006/relationships/hyperlink" Target="https://learning-resources.sciencemuseum.org.uk/resourc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home.cern/science/accelerators/large-hadron-collider" TargetMode="External"/><Relationship Id="rId5" Type="http://schemas.openxmlformats.org/officeDocument/2006/relationships/hyperlink" Target="https://www.khanacademy.org/science" TargetMode="External"/><Relationship Id="rId4" Type="http://schemas.openxmlformats.org/officeDocument/2006/relationships/hyperlink" Target="https://www.ted.com/talks" TargetMode="External"/><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hyperlink" Target="http://www.bbc.co.uk/programmes/p001d7c7" TargetMode="External"/><Relationship Id="rId3" Type="http://schemas.openxmlformats.org/officeDocument/2006/relationships/image" Target="../media/image3.png"/><Relationship Id="rId7" Type="http://schemas.openxmlformats.org/officeDocument/2006/relationships/hyperlink" Target="https://www.acs.org/content/acs/en/pressroom/podcasts.html"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nature.com/podcast/index.html" TargetMode="External"/><Relationship Id="rId5" Type="http://schemas.openxmlformats.org/officeDocument/2006/relationships/hyperlink" Target="https://podcasts.ox.ac.uk/units/department-physics" TargetMode="External"/><Relationship Id="rId10" Type="http://schemas.openxmlformats.org/officeDocument/2006/relationships/image" Target="../media/image11.png"/><Relationship Id="rId4" Type="http://schemas.openxmlformats.org/officeDocument/2006/relationships/hyperlink" Target="http://www.thenakedscientists.com/HTML/podcasts/" TargetMode="External"/><Relationship Id="rId9" Type="http://schemas.openxmlformats.org/officeDocument/2006/relationships/hyperlink" Target="http://www.bbc.co.uk/programmes/b006qykl/episodes/downloa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1" y="-20828"/>
            <a:ext cx="12230829" cy="7017113"/>
          </a:xfrm>
          <a:prstGeom prst="rect">
            <a:avLst/>
          </a:prstGeom>
        </p:spPr>
      </p:pic>
      <p:sp>
        <p:nvSpPr>
          <p:cNvPr id="11" name="TextBox 10"/>
          <p:cNvSpPr txBox="1"/>
          <p:nvPr/>
        </p:nvSpPr>
        <p:spPr>
          <a:xfrm>
            <a:off x="6871547" y="5976645"/>
            <a:ext cx="2783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B2A9"/>
                </a:solidFill>
                <a:effectLst/>
                <a:uLnTx/>
                <a:uFillTx/>
                <a:latin typeface="Raleway SemiBold" charset="0"/>
                <a:ea typeface="Raleway SemiBold" charset="0"/>
                <a:cs typeface="Raleway SemiBold" charset="0"/>
              </a:rPr>
              <a:t>takeyourplace.ac.uk</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65" y="5408948"/>
            <a:ext cx="1979807" cy="420955"/>
          </a:xfrm>
          <a:prstGeom prst="rect">
            <a:avLst/>
          </a:prstGeom>
        </p:spPr>
      </p:pic>
      <p:sp>
        <p:nvSpPr>
          <p:cNvPr id="7" name="TextBox 6"/>
          <p:cNvSpPr txBox="1"/>
          <p:nvPr/>
        </p:nvSpPr>
        <p:spPr>
          <a:xfrm>
            <a:off x="6729092" y="1069311"/>
            <a:ext cx="567890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charset="0"/>
                <a:ea typeface="Arial" charset="0"/>
                <a:cs typeface="Arial" charset="0"/>
              </a:rPr>
              <a:t>Explore your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charset="0"/>
                <a:ea typeface="Arial" charset="0"/>
                <a:cs typeface="Arial" charset="0"/>
              </a:rPr>
              <a:t>Discover your potential</a:t>
            </a:r>
          </a:p>
        </p:txBody>
      </p:sp>
      <p:sp>
        <p:nvSpPr>
          <p:cNvPr id="2" name="Rectangle 1"/>
          <p:cNvSpPr/>
          <p:nvPr/>
        </p:nvSpPr>
        <p:spPr>
          <a:xfrm>
            <a:off x="417095" y="1069311"/>
            <a:ext cx="6096000" cy="563231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Network for East Anglian Collaborative Outreach (neaco) is a project aimed at increasing the number of young people going into Higher Education. neaco consists of the University of Cambridge (including its Colleges), Anglia Ruskin University, the University of East Anglia, Norwich University of the Arts, and the University of Suffolk.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Take Your Place is the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which is being run by neaco in schools and colleges in East Anglia. Information about how your personal information will be used by us in connection with the administration of the Take Your Place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for related purposes, is available at https://www.takeyourplace.ac.uk/how-we-use-participant-data.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will also get in touch by email to facilitate your involvement in the Take Your Place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Please contact info@takeyourplace.ac.uk if you have any questions about how we use your data.</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7095" y="392202"/>
            <a:ext cx="4666662"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Protection Notice </a:t>
            </a:r>
            <a:endParaRPr kumimoji="0" lang="en-GB"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3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28" y="-1945859"/>
            <a:ext cx="12077701" cy="6929039"/>
          </a:xfrm>
          <a:prstGeom prst="rect">
            <a:avLst/>
          </a:prstGeom>
        </p:spPr>
      </p:pic>
      <p:sp>
        <p:nvSpPr>
          <p:cNvPr id="9" name="TextBox 8"/>
          <p:cNvSpPr txBox="1"/>
          <p:nvPr/>
        </p:nvSpPr>
        <p:spPr>
          <a:xfrm>
            <a:off x="504825" y="1518661"/>
            <a:ext cx="6941004" cy="2668423"/>
          </a:xfrm>
          <a:prstGeom prst="rect">
            <a:avLst/>
          </a:prstGeom>
          <a:noFill/>
        </p:spPr>
        <p:txBody>
          <a:bodyPr wrap="square" rtlCol="0">
            <a:spAutoFit/>
          </a:bodyPr>
          <a:lstStyle/>
          <a:p>
            <a:pPr>
              <a:lnSpc>
                <a:spcPct val="90000"/>
              </a:lnSpc>
            </a:pPr>
            <a:r>
              <a:rPr lang="en-US" altLang="en-US" dirty="0">
                <a:solidFill>
                  <a:schemeClr val="bg1"/>
                </a:solidFill>
                <a:latin typeface="Raleway" charset="0"/>
                <a:ea typeface="Raleway" charset="0"/>
                <a:cs typeface="Raleway" charset="0"/>
              </a:rPr>
              <a:t>•A Level Physics Online - </a:t>
            </a:r>
            <a:r>
              <a:rPr lang="en-US" altLang="en-US" dirty="0">
                <a:solidFill>
                  <a:srgbClr val="06B2A9"/>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https://www.alevelphysicsonline.com/</a:t>
            </a:r>
            <a:endParaRPr lang="en-US" altLang="en-US" dirty="0">
              <a:solidFill>
                <a:srgbClr val="06B2A9"/>
              </a:solidFill>
              <a:latin typeface="Raleway" charset="0"/>
              <a:ea typeface="Raleway" charset="0"/>
              <a:cs typeface="Raleway" charset="0"/>
            </a:endParaRPr>
          </a:p>
          <a:p>
            <a:pPr>
              <a:lnSpc>
                <a:spcPct val="90000"/>
              </a:lnSpc>
            </a:pPr>
            <a:r>
              <a:rPr lang="en-US" altLang="en-US" dirty="0">
                <a:solidFill>
                  <a:schemeClr val="bg1"/>
                </a:solidFill>
                <a:latin typeface="Raleway" charset="0"/>
                <a:ea typeface="Raleway" charset="0"/>
                <a:cs typeface="Raleway" charset="0"/>
              </a:rPr>
              <a:t>•Details of the history of the best scientific discoveries - </a:t>
            </a:r>
            <a:r>
              <a:rPr lang="en-US" altLang="en-US" dirty="0">
                <a:solidFill>
                  <a:srgbClr val="06B2A9"/>
                </a:solidFill>
                <a:latin typeface="Raleway" charset="0"/>
                <a:ea typeface="Raleway" charset="0"/>
                <a:cs typeface="Raleway" charset="0"/>
                <a:hlinkClick r:id="rId5">
                  <a:extLst>
                    <a:ext uri="{A12FA001-AC4F-418D-AE19-62706E023703}">
                      <ahyp:hlinkClr xmlns:ahyp="http://schemas.microsoft.com/office/drawing/2018/hyperlinkcolor" val="tx"/>
                    </a:ext>
                  </a:extLst>
                </a:hlinkClick>
              </a:rPr>
              <a:t>http://nobelprize.org</a:t>
            </a:r>
          </a:p>
          <a:p>
            <a:pPr>
              <a:lnSpc>
                <a:spcPct val="90000"/>
              </a:lnSpc>
            </a:pPr>
            <a:r>
              <a:rPr lang="en-US" altLang="en-US" dirty="0">
                <a:solidFill>
                  <a:schemeClr val="bg1"/>
                </a:solidFill>
                <a:latin typeface="Raleway" charset="0"/>
                <a:ea typeface="Raleway" charset="0"/>
                <a:cs typeface="Raleway" charset="0"/>
              </a:rPr>
              <a:t>•Podcasts, news and interviews with scientists about recent scientific developments -  </a:t>
            </a:r>
            <a:r>
              <a:rPr lang="en-US" altLang="en-US" dirty="0">
                <a:solidFill>
                  <a:srgbClr val="06B2A9"/>
                </a:solidFill>
                <a:latin typeface="Raleway" charset="0"/>
                <a:ea typeface="Raleway" charset="0"/>
                <a:cs typeface="Raleway" charset="0"/>
                <a:hlinkClick r:id="rId6">
                  <a:extLst>
                    <a:ext uri="{A12FA001-AC4F-418D-AE19-62706E023703}">
                      <ahyp:hlinkClr xmlns:ahyp="http://schemas.microsoft.com/office/drawing/2018/hyperlinkcolor" val="tx"/>
                    </a:ext>
                  </a:extLst>
                </a:hlinkClick>
              </a:rPr>
              <a:t>http://royalsociety.org</a:t>
            </a:r>
            <a:endParaRPr lang="en-US" altLang="en-US" dirty="0">
              <a:solidFill>
                <a:srgbClr val="06B2A9"/>
              </a:solidFill>
              <a:latin typeface="Raleway" charset="0"/>
              <a:ea typeface="Raleway" charset="0"/>
              <a:cs typeface="Raleway" charset="0"/>
            </a:endParaRPr>
          </a:p>
          <a:p>
            <a:pPr lvl="0">
              <a:lnSpc>
                <a:spcPct val="90000"/>
              </a:lnSpc>
            </a:pPr>
            <a:r>
              <a:rPr lang="en-US" altLang="en-US" dirty="0">
                <a:solidFill>
                  <a:prstClr val="white"/>
                </a:solidFill>
                <a:latin typeface="Raleway" charset="0"/>
                <a:ea typeface="Raleway" charset="0"/>
                <a:cs typeface="Raleway" charset="0"/>
              </a:rPr>
              <a:t>•The Large Hadron Collider - </a:t>
            </a:r>
            <a:r>
              <a:rPr lang="en-US" altLang="en-US" dirty="0">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https://home.cern/science/accelerators/large-hadron-collider</a:t>
            </a:r>
            <a:endParaRPr lang="en-US" altLang="en-US" dirty="0">
              <a:solidFill>
                <a:srgbClr val="06B2A9"/>
              </a:solidFill>
              <a:latin typeface="Raleway" charset="0"/>
              <a:ea typeface="Raleway" charset="0"/>
              <a:cs typeface="Raleway" charset="0"/>
            </a:endParaRPr>
          </a:p>
          <a:p>
            <a:pPr>
              <a:lnSpc>
                <a:spcPct val="90000"/>
              </a:lnSpc>
            </a:pPr>
            <a:r>
              <a:rPr lang="en-US" altLang="en-US" dirty="0">
                <a:solidFill>
                  <a:prstClr val="white"/>
                </a:solidFill>
                <a:latin typeface="Raleway" charset="0"/>
                <a:ea typeface="Raleway" charset="0"/>
                <a:cs typeface="Raleway" charset="0"/>
              </a:rPr>
              <a:t>•</a:t>
            </a:r>
            <a:r>
              <a:rPr lang="en-US" altLang="en-US" dirty="0">
                <a:solidFill>
                  <a:schemeClr val="bg1"/>
                </a:solidFill>
                <a:latin typeface="Raleway" charset="0"/>
                <a:ea typeface="Raleway" charset="0"/>
                <a:cs typeface="Raleway" charset="0"/>
              </a:rPr>
              <a:t>NASA TV (Online coverage of launches, missions and</a:t>
            </a:r>
          </a:p>
          <a:p>
            <a:pPr>
              <a:lnSpc>
                <a:spcPct val="90000"/>
              </a:lnSpc>
            </a:pPr>
            <a:r>
              <a:rPr lang="en-US" altLang="en-US" dirty="0" err="1">
                <a:solidFill>
                  <a:schemeClr val="bg1"/>
                </a:solidFill>
                <a:latin typeface="Raleway" charset="0"/>
                <a:ea typeface="Raleway" charset="0"/>
                <a:cs typeface="Raleway" charset="0"/>
              </a:rPr>
              <a:t>testings</a:t>
            </a:r>
            <a:r>
              <a:rPr lang="en-US" altLang="en-US" dirty="0">
                <a:solidFill>
                  <a:schemeClr val="bg1"/>
                </a:solidFill>
                <a:latin typeface="Raleway" charset="0"/>
                <a:ea typeface="Raleway" charset="0"/>
                <a:cs typeface="Raleway" charset="0"/>
              </a:rPr>
              <a:t>) - </a:t>
            </a:r>
            <a:r>
              <a:rPr lang="en-US" altLang="en-US" dirty="0">
                <a:solidFill>
                  <a:srgbClr val="06B2A9"/>
                </a:solidFill>
                <a:latin typeface="Raleway" charset="0"/>
                <a:ea typeface="Raleway" charset="0"/>
                <a:cs typeface="Raleway" charset="0"/>
                <a:hlinkClick r:id="rId8">
                  <a:extLst>
                    <a:ext uri="{A12FA001-AC4F-418D-AE19-62706E023703}">
                      <ahyp:hlinkClr xmlns:ahyp="http://schemas.microsoft.com/office/drawing/2018/hyperlinkcolor" val="tx"/>
                    </a:ext>
                  </a:extLst>
                </a:hlinkClick>
              </a:rPr>
              <a:t>https://www.nasa.gov/multimedia/nasatv#public</a:t>
            </a:r>
            <a:endParaRPr lang="en-US" altLang="en-US" dirty="0">
              <a:solidFill>
                <a:srgbClr val="06B2A9"/>
              </a:solidFill>
              <a:latin typeface="Raleway" charset="0"/>
              <a:ea typeface="Raleway" charset="0"/>
              <a:cs typeface="Raleway" charset="0"/>
            </a:endParaRPr>
          </a:p>
          <a:p>
            <a:pPr>
              <a:lnSpc>
                <a:spcPct val="90000"/>
              </a:lnSpc>
            </a:pPr>
            <a:endParaRPr lang="en-US" altLang="en-US" sz="2400" dirty="0">
              <a:solidFill>
                <a:srgbClr val="06B2A9"/>
              </a:solidFill>
              <a:latin typeface="Raleway" charset="0"/>
              <a:ea typeface="Raleway" charset="0"/>
              <a:cs typeface="Raleway" charset="0"/>
            </a:endParaRPr>
          </a:p>
        </p:txBody>
      </p:sp>
      <p:sp>
        <p:nvSpPr>
          <p:cNvPr id="6" name="Title 1"/>
          <p:cNvSpPr txBox="1">
            <a:spLocks/>
          </p:cNvSpPr>
          <p:nvPr/>
        </p:nvSpPr>
        <p:spPr>
          <a:xfrm>
            <a:off x="114299" y="1154264"/>
            <a:ext cx="10515600" cy="10562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WEBSITES</a:t>
            </a:r>
          </a:p>
          <a:p>
            <a:pPr>
              <a:lnSpc>
                <a:spcPct val="110000"/>
              </a:lnSpc>
            </a:pPr>
            <a:endParaRPr lang="en-US" b="1" dirty="0">
              <a:solidFill>
                <a:srgbClr val="06B2A9"/>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33ECE370-69BD-40C0-9D83-22146A962A59}"/>
              </a:ext>
            </a:extLst>
          </p:cNvPr>
          <p:cNvPicPr>
            <a:picLocks noChangeAspect="1"/>
          </p:cNvPicPr>
          <p:nvPr/>
        </p:nvPicPr>
        <p:blipFill>
          <a:blip r:embed="rId9"/>
          <a:stretch>
            <a:fillRect/>
          </a:stretch>
        </p:blipFill>
        <p:spPr>
          <a:xfrm>
            <a:off x="7500258" y="1768653"/>
            <a:ext cx="4076480" cy="1986917"/>
          </a:xfrm>
          <a:prstGeom prst="rect">
            <a:avLst/>
          </a:prstGeom>
        </p:spPr>
      </p:pic>
      <p:sp>
        <p:nvSpPr>
          <p:cNvPr id="5" name="Rectangle 4">
            <a:extLst>
              <a:ext uri="{FF2B5EF4-FFF2-40B4-BE49-F238E27FC236}">
                <a16:creationId xmlns:a16="http://schemas.microsoft.com/office/drawing/2014/main" id="{976DBD1D-56D8-4331-AA68-F2B7B23A9A3E}"/>
              </a:ext>
            </a:extLst>
          </p:cNvPr>
          <p:cNvSpPr/>
          <p:nvPr/>
        </p:nvSpPr>
        <p:spPr>
          <a:xfrm>
            <a:off x="5218341" y="4097951"/>
            <a:ext cx="6804931" cy="2336024"/>
          </a:xfrm>
          <a:prstGeom prst="rect">
            <a:avLst/>
          </a:prstGeom>
        </p:spPr>
        <p:txBody>
          <a:bodyPr wrap="square">
            <a:spAutoFit/>
          </a:bodyPr>
          <a:lstStyle/>
          <a:p>
            <a:pPr>
              <a:lnSpc>
                <a:spcPct val="90000"/>
              </a:lnSpc>
            </a:pPr>
            <a:r>
              <a:rPr lang="en-US" altLang="en-US" dirty="0">
                <a:solidFill>
                  <a:prstClr val="white"/>
                </a:solidFill>
                <a:latin typeface="Raleway" charset="0"/>
                <a:ea typeface="Raleway" charset="0"/>
                <a:cs typeface="Raleway" charset="0"/>
              </a:rPr>
              <a:t>•</a:t>
            </a:r>
            <a:r>
              <a:rPr lang="en-US" altLang="en-US" dirty="0">
                <a:solidFill>
                  <a:schemeClr val="bg1"/>
                </a:solidFill>
                <a:latin typeface="Raleway" charset="0"/>
                <a:ea typeface="Raleway" charset="0"/>
                <a:cs typeface="Raleway" charset="0"/>
              </a:rPr>
              <a:t>Sixty Symbols – videos about the symbols of physics and astronomy - </a:t>
            </a:r>
            <a:r>
              <a:rPr lang="en-US" altLang="en-US" dirty="0">
                <a:solidFill>
                  <a:srgbClr val="06B2A9"/>
                </a:solidFill>
                <a:latin typeface="Raleway" charset="0"/>
                <a:ea typeface="Raleway" charset="0"/>
                <a:cs typeface="Raleway" charset="0"/>
                <a:hlinkClick r:id="rId10">
                  <a:extLst>
                    <a:ext uri="{A12FA001-AC4F-418D-AE19-62706E023703}">
                      <ahyp:hlinkClr xmlns:ahyp="http://schemas.microsoft.com/office/drawing/2018/hyperlinkcolor" val="tx"/>
                    </a:ext>
                  </a:extLst>
                </a:hlinkClick>
              </a:rPr>
              <a:t>http://www.sixtysymbols.com/index.html</a:t>
            </a:r>
            <a:r>
              <a:rPr lang="en-US" altLang="en-US" dirty="0">
                <a:solidFill>
                  <a:srgbClr val="06B2A9"/>
                </a:solidFill>
                <a:latin typeface="Raleway" charset="0"/>
                <a:ea typeface="Raleway" charset="0"/>
                <a:cs typeface="Raleway" charset="0"/>
              </a:rPr>
              <a:t> </a:t>
            </a:r>
          </a:p>
          <a:p>
            <a:pPr>
              <a:lnSpc>
                <a:spcPct val="90000"/>
              </a:lnSpc>
            </a:pPr>
            <a:r>
              <a:rPr lang="en-US" altLang="en-US" dirty="0">
                <a:solidFill>
                  <a:prstClr val="white"/>
                </a:solidFill>
                <a:latin typeface="Raleway" charset="0"/>
                <a:ea typeface="Raleway" charset="0"/>
                <a:cs typeface="Raleway" charset="0"/>
              </a:rPr>
              <a:t>•</a:t>
            </a:r>
            <a:r>
              <a:rPr lang="en-US" altLang="en-US" dirty="0">
                <a:solidFill>
                  <a:schemeClr val="bg1"/>
                </a:solidFill>
                <a:latin typeface="Raleway" charset="0"/>
                <a:ea typeface="Raleway" charset="0"/>
                <a:cs typeface="Raleway" charset="0"/>
              </a:rPr>
              <a:t>Physics World - </a:t>
            </a:r>
            <a:r>
              <a:rPr lang="en-US" altLang="en-US" dirty="0">
                <a:solidFill>
                  <a:srgbClr val="06B2A9"/>
                </a:solidFill>
                <a:latin typeface="Raleway" charset="0"/>
                <a:ea typeface="Raleway" charset="0"/>
                <a:cs typeface="Raleway" charset="0"/>
                <a:hlinkClick r:id="rId11">
                  <a:extLst>
                    <a:ext uri="{A12FA001-AC4F-418D-AE19-62706E023703}">
                      <ahyp:hlinkClr xmlns:ahyp="http://schemas.microsoft.com/office/drawing/2018/hyperlinkcolor" val="tx"/>
                    </a:ext>
                  </a:extLst>
                </a:hlinkClick>
              </a:rPr>
              <a:t>https://physicsworld.com/</a:t>
            </a:r>
            <a:endParaRPr lang="en-US" altLang="en-US" dirty="0">
              <a:solidFill>
                <a:srgbClr val="06B2A9"/>
              </a:solidFill>
              <a:latin typeface="Raleway" charset="0"/>
              <a:ea typeface="Raleway" charset="0"/>
              <a:cs typeface="Raleway" charset="0"/>
            </a:endParaRPr>
          </a:p>
          <a:p>
            <a:pPr>
              <a:lnSpc>
                <a:spcPct val="90000"/>
              </a:lnSpc>
            </a:pPr>
            <a:r>
              <a:rPr lang="en-US" altLang="en-US" dirty="0">
                <a:solidFill>
                  <a:prstClr val="white"/>
                </a:solidFill>
                <a:latin typeface="Raleway" charset="0"/>
                <a:ea typeface="Raleway" charset="0"/>
                <a:cs typeface="Raleway" charset="0"/>
              </a:rPr>
              <a:t>•</a:t>
            </a:r>
            <a:r>
              <a:rPr lang="en-US" altLang="en-US" dirty="0">
                <a:solidFill>
                  <a:schemeClr val="bg1"/>
                </a:solidFill>
                <a:latin typeface="Raleway" charset="0"/>
                <a:ea typeface="Raleway" charset="0"/>
                <a:cs typeface="Raleway" charset="0"/>
              </a:rPr>
              <a:t>Crash course videos - </a:t>
            </a:r>
            <a:r>
              <a:rPr lang="en-US" altLang="en-US" dirty="0">
                <a:solidFill>
                  <a:srgbClr val="06B2A9"/>
                </a:solidFill>
                <a:latin typeface="Raleway" charset="0"/>
                <a:ea typeface="Raleway" charset="0"/>
                <a:cs typeface="Raleway" charset="0"/>
                <a:hlinkClick r:id="rId12">
                  <a:extLst>
                    <a:ext uri="{A12FA001-AC4F-418D-AE19-62706E023703}">
                      <ahyp:hlinkClr xmlns:ahyp="http://schemas.microsoft.com/office/drawing/2018/hyperlinkcolor" val="tx"/>
                    </a:ext>
                  </a:extLst>
                </a:hlinkClick>
              </a:rPr>
              <a:t>https://www.youtube.com/playlist?list=PL8dPuuaLjXtN0ge7yDk_UA0ldZJdhwkoV</a:t>
            </a:r>
            <a:endParaRPr lang="en-US" altLang="en-US" dirty="0">
              <a:solidFill>
                <a:srgbClr val="06B2A9"/>
              </a:solidFill>
              <a:latin typeface="Raleway" charset="0"/>
              <a:ea typeface="Raleway" charset="0"/>
              <a:cs typeface="Raleway" charset="0"/>
            </a:endParaRPr>
          </a:p>
          <a:p>
            <a:pPr>
              <a:lnSpc>
                <a:spcPct val="90000"/>
              </a:lnSpc>
            </a:pPr>
            <a:r>
              <a:rPr lang="en-US" altLang="en-US" dirty="0">
                <a:solidFill>
                  <a:prstClr val="white"/>
                </a:solidFill>
                <a:latin typeface="Raleway" charset="0"/>
                <a:ea typeface="Raleway" charset="0"/>
                <a:cs typeface="Raleway" charset="0"/>
              </a:rPr>
              <a:t>•</a:t>
            </a:r>
            <a:r>
              <a:rPr lang="en-US" altLang="en-US" dirty="0">
                <a:solidFill>
                  <a:schemeClr val="bg1"/>
                </a:solidFill>
                <a:latin typeface="Raleway" charset="0"/>
                <a:ea typeface="Raleway" charset="0"/>
                <a:cs typeface="Raleway" charset="0"/>
              </a:rPr>
              <a:t>Minute Physics - </a:t>
            </a:r>
            <a:r>
              <a:rPr lang="en-US" altLang="en-US" dirty="0">
                <a:solidFill>
                  <a:srgbClr val="06B2A9"/>
                </a:solidFill>
                <a:latin typeface="Raleway" charset="0"/>
                <a:ea typeface="Raleway" charset="0"/>
                <a:cs typeface="Raleway" charset="0"/>
                <a:hlinkClick r:id="rId13">
                  <a:extLst>
                    <a:ext uri="{A12FA001-AC4F-418D-AE19-62706E023703}">
                      <ahyp:hlinkClr xmlns:ahyp="http://schemas.microsoft.com/office/drawing/2018/hyperlinkcolor" val="tx"/>
                    </a:ext>
                  </a:extLst>
                </a:hlinkClick>
              </a:rPr>
              <a:t>https://www.youtube.com/user/m</a:t>
            </a:r>
          </a:p>
          <a:p>
            <a:pPr>
              <a:lnSpc>
                <a:spcPct val="90000"/>
              </a:lnSpc>
            </a:pPr>
            <a:r>
              <a:rPr lang="en-US" altLang="en-US" dirty="0" err="1">
                <a:solidFill>
                  <a:srgbClr val="06B2A9"/>
                </a:solidFill>
                <a:latin typeface="Raleway" charset="0"/>
                <a:ea typeface="Raleway" charset="0"/>
                <a:cs typeface="Raleway" charset="0"/>
                <a:hlinkClick r:id="rId13">
                  <a:extLst>
                    <a:ext uri="{A12FA001-AC4F-418D-AE19-62706E023703}">
                      <ahyp:hlinkClr xmlns:ahyp="http://schemas.microsoft.com/office/drawing/2018/hyperlinkcolor" val="tx"/>
                    </a:ext>
                  </a:extLst>
                </a:hlinkClick>
              </a:rPr>
              <a:t>Inutephysics</a:t>
            </a:r>
            <a:endParaRPr lang="en-US" altLang="en-US" dirty="0">
              <a:solidFill>
                <a:srgbClr val="06B2A9"/>
              </a:solidFill>
              <a:latin typeface="Raleway" charset="0"/>
              <a:ea typeface="Raleway" charset="0"/>
              <a:cs typeface="Raleway" charset="0"/>
            </a:endParaRPr>
          </a:p>
          <a:p>
            <a:pPr>
              <a:lnSpc>
                <a:spcPct val="90000"/>
              </a:lnSpc>
            </a:pPr>
            <a:r>
              <a:rPr lang="en-US" altLang="en-US" dirty="0">
                <a:solidFill>
                  <a:schemeClr val="bg1"/>
                </a:solidFill>
                <a:latin typeface="Raleway" charset="0"/>
                <a:ea typeface="Raleway" charset="0"/>
                <a:cs typeface="Raleway" charset="0"/>
              </a:rPr>
              <a:t>•SciShow on YouTube: </a:t>
            </a:r>
            <a:r>
              <a:rPr lang="en-US" altLang="en-US" dirty="0">
                <a:solidFill>
                  <a:srgbClr val="06B2A9"/>
                </a:solidFill>
                <a:latin typeface="Raleway" charset="0"/>
                <a:ea typeface="Raleway" charset="0"/>
                <a:cs typeface="Raleway" charset="0"/>
                <a:hlinkClick r:id="rId14">
                  <a:extLst>
                    <a:ext uri="{A12FA001-AC4F-418D-AE19-62706E023703}">
                      <ahyp:hlinkClr xmlns:ahyp="http://schemas.microsoft.com/office/drawing/2018/hyperlinkcolor" val="tx"/>
                    </a:ext>
                  </a:extLst>
                </a:hlinkClick>
              </a:rPr>
              <a:t>https://www.youtube.com/user/scishow</a:t>
            </a:r>
            <a:endParaRPr lang="en-US" altLang="en-US" dirty="0">
              <a:solidFill>
                <a:srgbClr val="06B2A9"/>
              </a:solidFill>
              <a:latin typeface="Raleway" charset="0"/>
              <a:ea typeface="Raleway" charset="0"/>
              <a:cs typeface="Raleway" charset="0"/>
            </a:endParaRPr>
          </a:p>
        </p:txBody>
      </p:sp>
      <p:pic>
        <p:nvPicPr>
          <p:cNvPr id="13" name="Picture 12" descr="A picture containing table, light&#10;&#10;Description automatically generated">
            <a:extLst>
              <a:ext uri="{FF2B5EF4-FFF2-40B4-BE49-F238E27FC236}">
                <a16:creationId xmlns:a16="http://schemas.microsoft.com/office/drawing/2014/main" id="{4C50C2D9-D69D-40F4-96E9-3E1FA71FD4F0}"/>
              </a:ext>
            </a:extLst>
          </p:cNvPr>
          <p:cNvPicPr>
            <a:picLocks noChangeAspect="1"/>
          </p:cNvPicPr>
          <p:nvPr/>
        </p:nvPicPr>
        <p:blipFill>
          <a:blip r:embed="rId15"/>
          <a:stretch>
            <a:fillRect/>
          </a:stretch>
        </p:blipFill>
        <p:spPr>
          <a:xfrm>
            <a:off x="1127426" y="3944386"/>
            <a:ext cx="3749373" cy="2489589"/>
          </a:xfrm>
          <a:prstGeom prst="rect">
            <a:avLst/>
          </a:prstGeom>
        </p:spPr>
      </p:pic>
    </p:spTree>
    <p:extLst>
      <p:ext uri="{BB962C8B-B14F-4D97-AF65-F5344CB8AC3E}">
        <p14:creationId xmlns:p14="http://schemas.microsoft.com/office/powerpoint/2010/main" val="233272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63" y="-526879"/>
            <a:ext cx="12429518" cy="7130878"/>
          </a:xfrm>
          <a:prstGeom prst="rect">
            <a:avLst/>
          </a:prstGeom>
        </p:spPr>
      </p:pic>
      <p:sp>
        <p:nvSpPr>
          <p:cNvPr id="9" name="TextBox 8"/>
          <p:cNvSpPr txBox="1"/>
          <p:nvPr/>
        </p:nvSpPr>
        <p:spPr>
          <a:xfrm>
            <a:off x="114297" y="1640910"/>
            <a:ext cx="11554535" cy="2123658"/>
          </a:xfrm>
          <a:prstGeom prst="rect">
            <a:avLst/>
          </a:prstGeom>
          <a:noFill/>
        </p:spPr>
        <p:txBody>
          <a:bodyPr wrap="square" rtlCol="0">
            <a:spAutoFit/>
          </a:bodyPr>
          <a:lstStyle/>
          <a:p>
            <a:r>
              <a:rPr lang="en-US" sz="2200" dirty="0">
                <a:solidFill>
                  <a:schemeClr val="bg1"/>
                </a:solidFill>
                <a:latin typeface="Raleway" charset="0"/>
                <a:ea typeface="Raleway" charset="0"/>
                <a:cs typeface="Raleway" charset="0"/>
              </a:rPr>
              <a:t>You can also write about a physics lecture that you have attended, or about a recent visit to a science museum or exhibition (many museums’ websites offer virtual tours and  plenty of useful information – for example, The Science Museum offers an unique VR experience on board the international space station-</a:t>
            </a:r>
            <a:r>
              <a:rPr lang="en-US" sz="2200" dirty="0">
                <a:solidFill>
                  <a:srgbClr val="06B2A9"/>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https://www.sciencemuseum.org.uk/see-and-do/space-descent-vr-tim-peake </a:t>
            </a:r>
            <a:r>
              <a:rPr lang="en-US" sz="2200" dirty="0">
                <a:solidFill>
                  <a:schemeClr val="bg1"/>
                </a:solidFill>
                <a:latin typeface="Raleway" charset="0"/>
                <a:ea typeface="Raleway" charset="0"/>
                <a:cs typeface="Raleway" charset="0"/>
              </a:rPr>
              <a:t>). </a:t>
            </a:r>
          </a:p>
          <a:p>
            <a:pPr algn="just"/>
            <a:r>
              <a:rPr lang="en-US" sz="2200" dirty="0">
                <a:solidFill>
                  <a:schemeClr val="bg1"/>
                </a:solidFill>
                <a:latin typeface="Raleway" charset="0"/>
                <a:ea typeface="Raleway" charset="0"/>
                <a:cs typeface="Raleway" charset="0"/>
              </a:rPr>
              <a:t>These are all experiences that you can use and write about in your personal statement. </a:t>
            </a:r>
          </a:p>
        </p:txBody>
      </p:sp>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What else can I talk about?</a:t>
            </a:r>
            <a:endParaRPr lang="en-US" b="1" dirty="0">
              <a:solidFill>
                <a:srgbClr val="06B2A9"/>
              </a:solidFill>
              <a:latin typeface="Arial" charset="0"/>
              <a:ea typeface="Arial" charset="0"/>
              <a:cs typeface="Arial" charset="0"/>
            </a:endParaRPr>
          </a:p>
        </p:txBody>
      </p:sp>
      <p:pic>
        <p:nvPicPr>
          <p:cNvPr id="4" name="Picture 3" descr="A group of people in a room&#10;&#10;Description automatically generated">
            <a:extLst>
              <a:ext uri="{FF2B5EF4-FFF2-40B4-BE49-F238E27FC236}">
                <a16:creationId xmlns:a16="http://schemas.microsoft.com/office/drawing/2014/main" id="{25C47FD6-A4C8-41DE-84AF-F8E1E2C2C08A}"/>
              </a:ext>
            </a:extLst>
          </p:cNvPr>
          <p:cNvPicPr>
            <a:picLocks noChangeAspect="1"/>
          </p:cNvPicPr>
          <p:nvPr/>
        </p:nvPicPr>
        <p:blipFill>
          <a:blip r:embed="rId5"/>
          <a:stretch>
            <a:fillRect/>
          </a:stretch>
        </p:blipFill>
        <p:spPr>
          <a:xfrm>
            <a:off x="3650379" y="5050477"/>
            <a:ext cx="4458970" cy="1261686"/>
          </a:xfrm>
          <a:prstGeom prst="rect">
            <a:avLst/>
          </a:prstGeom>
        </p:spPr>
      </p:pic>
      <p:pic>
        <p:nvPicPr>
          <p:cNvPr id="7" name="Picture 6" descr="A picture containing indoor, table, sitting, blue&#10;&#10;Description automatically generated">
            <a:extLst>
              <a:ext uri="{FF2B5EF4-FFF2-40B4-BE49-F238E27FC236}">
                <a16:creationId xmlns:a16="http://schemas.microsoft.com/office/drawing/2014/main" id="{7687451B-A4D6-4F03-8199-B81652788267}"/>
              </a:ext>
            </a:extLst>
          </p:cNvPr>
          <p:cNvPicPr>
            <a:picLocks noChangeAspect="1"/>
          </p:cNvPicPr>
          <p:nvPr/>
        </p:nvPicPr>
        <p:blipFill>
          <a:blip r:embed="rId6"/>
          <a:stretch>
            <a:fillRect/>
          </a:stretch>
        </p:blipFill>
        <p:spPr>
          <a:xfrm>
            <a:off x="8375159" y="4410567"/>
            <a:ext cx="3614878" cy="1955590"/>
          </a:xfrm>
          <a:prstGeom prst="rect">
            <a:avLst/>
          </a:prstGeom>
        </p:spPr>
      </p:pic>
      <p:pic>
        <p:nvPicPr>
          <p:cNvPr id="13" name="Picture 12" descr="A picture containing indoor, table, counter, window&#10;&#10;Description automatically generated">
            <a:extLst>
              <a:ext uri="{FF2B5EF4-FFF2-40B4-BE49-F238E27FC236}">
                <a16:creationId xmlns:a16="http://schemas.microsoft.com/office/drawing/2014/main" id="{02DB6823-2C68-40F6-96C8-D9B3C011F209}"/>
              </a:ext>
            </a:extLst>
          </p:cNvPr>
          <p:cNvPicPr>
            <a:picLocks noChangeAspect="1"/>
          </p:cNvPicPr>
          <p:nvPr/>
        </p:nvPicPr>
        <p:blipFill>
          <a:blip r:embed="rId7"/>
          <a:stretch>
            <a:fillRect/>
          </a:stretch>
        </p:blipFill>
        <p:spPr>
          <a:xfrm>
            <a:off x="510427" y="4411092"/>
            <a:ext cx="2831488" cy="1894522"/>
          </a:xfrm>
          <a:prstGeom prst="rect">
            <a:avLst/>
          </a:prstGeom>
        </p:spPr>
      </p:pic>
    </p:spTree>
    <p:extLst>
      <p:ext uri="{BB962C8B-B14F-4D97-AF65-F5344CB8AC3E}">
        <p14:creationId xmlns:p14="http://schemas.microsoft.com/office/powerpoint/2010/main" val="82194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 y="-211968"/>
            <a:ext cx="12192001" cy="6978316"/>
          </a:xfrm>
          <a:prstGeom prst="rect">
            <a:avLst/>
          </a:prstGeom>
        </p:spPr>
      </p:pic>
      <p:sp>
        <p:nvSpPr>
          <p:cNvPr id="9" name="TextBox 8"/>
          <p:cNvSpPr txBox="1"/>
          <p:nvPr/>
        </p:nvSpPr>
        <p:spPr>
          <a:xfrm>
            <a:off x="332592" y="1569406"/>
            <a:ext cx="8535383" cy="1809726"/>
          </a:xfrm>
          <a:prstGeom prst="rect">
            <a:avLst/>
          </a:prstGeom>
          <a:noFill/>
        </p:spPr>
        <p:txBody>
          <a:bodyPr wrap="square" rtlCol="0">
            <a:spAutoFit/>
          </a:bodyPr>
          <a:lstStyle/>
          <a:p>
            <a:pPr>
              <a:lnSpc>
                <a:spcPct val="90000"/>
              </a:lnSpc>
            </a:pPr>
            <a:r>
              <a:rPr lang="en-GB" altLang="en-US" sz="2400" b="1" dirty="0">
                <a:solidFill>
                  <a:srgbClr val="06B2A9"/>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FutureLearn</a:t>
            </a:r>
            <a:r>
              <a:rPr lang="en-GB" altLang="en-US" sz="2400" dirty="0">
                <a:solidFill>
                  <a:schemeClr val="bg1"/>
                </a:solidFill>
                <a:latin typeface="Raleway" charset="0"/>
                <a:ea typeface="Raleway" charset="0"/>
                <a:cs typeface="Raleway" charset="0"/>
              </a:rPr>
              <a:t> - </a:t>
            </a:r>
            <a:r>
              <a:rPr lang="en-US" altLang="en-US" sz="2000" dirty="0">
                <a:solidFill>
                  <a:schemeClr val="bg1"/>
                </a:solidFill>
                <a:latin typeface="Raleway" charset="0"/>
                <a:ea typeface="Raleway" charset="0"/>
                <a:cs typeface="Raleway" charset="0"/>
              </a:rPr>
              <a:t>Explore online courses to continue studying, </a:t>
            </a:r>
          </a:p>
          <a:p>
            <a:pPr>
              <a:lnSpc>
                <a:spcPct val="90000"/>
              </a:lnSpc>
            </a:pPr>
            <a:r>
              <a:rPr lang="en-US" altLang="en-US" sz="2000" dirty="0">
                <a:solidFill>
                  <a:schemeClr val="bg1"/>
                </a:solidFill>
                <a:latin typeface="Raleway" charset="0"/>
                <a:ea typeface="Raleway" charset="0"/>
                <a:cs typeface="Raleway" charset="0"/>
              </a:rPr>
              <a:t>build professional skills and connect with experts. </a:t>
            </a:r>
          </a:p>
          <a:p>
            <a:pPr>
              <a:lnSpc>
                <a:spcPct val="90000"/>
              </a:lnSpc>
            </a:pPr>
            <a:r>
              <a:rPr lang="en-US" altLang="en-US" sz="2000" dirty="0">
                <a:solidFill>
                  <a:schemeClr val="bg1"/>
                </a:solidFill>
                <a:latin typeface="Raleway" charset="0"/>
                <a:ea typeface="Raleway" charset="0"/>
                <a:cs typeface="Raleway" charset="0"/>
              </a:rPr>
              <a:t>Useful examples include:</a:t>
            </a:r>
          </a:p>
          <a:p>
            <a:pPr>
              <a:lnSpc>
                <a:spcPct val="90000"/>
              </a:lnSpc>
            </a:pPr>
            <a:endParaRPr lang="en-GB" altLang="en-US" sz="2000" dirty="0">
              <a:solidFill>
                <a:schemeClr val="bg1"/>
              </a:solidFill>
              <a:latin typeface="Raleway" charset="0"/>
              <a:ea typeface="Raleway" charset="0"/>
              <a:cs typeface="Raleway" charset="0"/>
            </a:endParaRPr>
          </a:p>
          <a:p>
            <a:pPr marL="342900" indent="-342900">
              <a:lnSpc>
                <a:spcPct val="90000"/>
              </a:lnSpc>
              <a:buFont typeface="Arial" panose="020B0604020202020204" pitchFamily="34" charset="0"/>
              <a:buChar char="•"/>
            </a:pPr>
            <a:r>
              <a:rPr lang="en-US" altLang="en-US" sz="2000" dirty="0">
                <a:solidFill>
                  <a:schemeClr val="bg1"/>
                </a:solidFill>
                <a:latin typeface="Raleway" charset="0"/>
                <a:ea typeface="Raleway" charset="0"/>
                <a:cs typeface="Raleway" charset="0"/>
                <a:hlinkClick r:id="rId5">
                  <a:extLst>
                    <a:ext uri="{A12FA001-AC4F-418D-AE19-62706E023703}">
                      <ahyp:hlinkClr xmlns:ahyp="http://schemas.microsoft.com/office/drawing/2018/hyperlinkcolor" val="tx"/>
                    </a:ext>
                  </a:extLst>
                </a:hlinkClick>
              </a:rPr>
              <a:t>How to Succeed at: Writing Applications</a:t>
            </a:r>
            <a:r>
              <a:rPr lang="en-US" altLang="en-US" sz="2000" dirty="0">
                <a:solidFill>
                  <a:schemeClr val="bg1"/>
                </a:solidFill>
                <a:latin typeface="Raleway" charset="0"/>
                <a:ea typeface="Raleway" charset="0"/>
                <a:cs typeface="Raleway" charset="0"/>
              </a:rPr>
              <a:t>                             </a:t>
            </a:r>
          </a:p>
          <a:p>
            <a:pPr marL="342900" indent="-342900">
              <a:lnSpc>
                <a:spcPct val="90000"/>
              </a:lnSpc>
              <a:buFont typeface="Arial" panose="020B0604020202020204" pitchFamily="34" charset="0"/>
              <a:buChar char="•"/>
            </a:pPr>
            <a:r>
              <a:rPr lang="en-US" altLang="en-US" sz="2000" dirty="0">
                <a:solidFill>
                  <a:schemeClr val="bg1"/>
                </a:solidFill>
                <a:latin typeface="Raleway" charset="0"/>
                <a:ea typeface="Raleway" charset="0"/>
                <a:cs typeface="Raleway" charset="0"/>
                <a:hlinkClick r:id="rId6">
                  <a:extLst>
                    <a:ext uri="{A12FA001-AC4F-418D-AE19-62706E023703}">
                      <ahyp:hlinkClr xmlns:ahyp="http://schemas.microsoft.com/office/drawing/2018/hyperlinkcolor" val="tx"/>
                    </a:ext>
                  </a:extLst>
                </a:hlinkClick>
              </a:rPr>
              <a:t>How to Succeed at: Interviews</a:t>
            </a:r>
            <a:endParaRPr lang="en-GB" altLang="en-US" sz="2000" dirty="0">
              <a:solidFill>
                <a:schemeClr val="bg1"/>
              </a:solidFill>
              <a:latin typeface="Raleway" charset="0"/>
              <a:ea typeface="Raleway" charset="0"/>
              <a:cs typeface="Raleway" charset="0"/>
            </a:endParaRPr>
          </a:p>
        </p:txBody>
      </p:sp>
      <p:sp>
        <p:nvSpPr>
          <p:cNvPr id="6" name="Title 1"/>
          <p:cNvSpPr txBox="1">
            <a:spLocks/>
          </p:cNvSpPr>
          <p:nvPr/>
        </p:nvSpPr>
        <p:spPr>
          <a:xfrm>
            <a:off x="332591" y="365125"/>
            <a:ext cx="10515600" cy="9923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endParaRPr lang="en-US" sz="4400" b="1" u="sng" dirty="0">
              <a:solidFill>
                <a:srgbClr val="06B2A9"/>
              </a:solidFill>
              <a:latin typeface="Arial" panose="020B0604020202020204" pitchFamily="34" charset="0"/>
              <a:ea typeface="Arial" charset="0"/>
              <a:cs typeface="Arial" panose="020B0604020202020204" pitchFamily="34" charset="0"/>
            </a:endParaRPr>
          </a:p>
          <a:p>
            <a:pPr>
              <a:lnSpc>
                <a:spcPct val="110000"/>
              </a:lnSpc>
            </a:pPr>
            <a:endParaRPr lang="en-US" sz="4400" b="1" u="sng" dirty="0">
              <a:solidFill>
                <a:srgbClr val="06B2A9"/>
              </a:solidFill>
              <a:latin typeface="Arial" panose="020B0604020202020204" pitchFamily="34" charset="0"/>
              <a:ea typeface="Arial" charset="0"/>
              <a:cs typeface="Arial" panose="020B0604020202020204" pitchFamily="34" charset="0"/>
            </a:endParaRPr>
          </a:p>
          <a:p>
            <a:pPr>
              <a:lnSpc>
                <a:spcPct val="110000"/>
              </a:lnSpc>
            </a:pPr>
            <a:r>
              <a:rPr lang="en-US" sz="4400" b="1" u="sng" dirty="0">
                <a:solidFill>
                  <a:srgbClr val="06B2A9"/>
                </a:solidFill>
                <a:latin typeface="Arial" panose="020B0604020202020204" pitchFamily="34" charset="0"/>
                <a:ea typeface="Arial" charset="0"/>
                <a:cs typeface="Arial" panose="020B0604020202020204" pitchFamily="34" charset="0"/>
              </a:rPr>
              <a:t>Online Courses</a:t>
            </a:r>
            <a:endParaRPr lang="en-US" sz="4400" b="1" dirty="0">
              <a:solidFill>
                <a:srgbClr val="06B2A9"/>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CDA3A496-F4EA-49A5-BCE7-EC9E3EE8ADE9}"/>
              </a:ext>
            </a:extLst>
          </p:cNvPr>
          <p:cNvSpPr txBox="1"/>
          <p:nvPr/>
        </p:nvSpPr>
        <p:spPr>
          <a:xfrm>
            <a:off x="3222171" y="4052371"/>
            <a:ext cx="8649125" cy="3111621"/>
          </a:xfrm>
          <a:prstGeom prst="rect">
            <a:avLst/>
          </a:prstGeom>
          <a:noFill/>
        </p:spPr>
        <p:txBody>
          <a:bodyPr wrap="square" rtlCol="0">
            <a:spAutoFit/>
          </a:bodyPr>
          <a:lstStyle/>
          <a:p>
            <a:pPr>
              <a:lnSpc>
                <a:spcPct val="90000"/>
              </a:lnSpc>
            </a:pPr>
            <a:endParaRPr lang="en-US" altLang="en-US" dirty="0">
              <a:solidFill>
                <a:schemeClr val="bg1"/>
              </a:solidFill>
              <a:latin typeface="Raleway" charset="0"/>
              <a:ea typeface="Raleway" charset="0"/>
              <a:cs typeface="Raleway" charset="0"/>
            </a:endParaRPr>
          </a:p>
          <a:p>
            <a:pPr marL="285750" indent="-285750">
              <a:lnSpc>
                <a:spcPct val="90000"/>
              </a:lnSpc>
              <a:buFont typeface="Arial" panose="020B0604020202020204" pitchFamily="34" charset="0"/>
              <a:buChar char="•"/>
            </a:pPr>
            <a:r>
              <a:rPr lang="en-US" altLang="en-US" dirty="0">
                <a:solidFill>
                  <a:schemeClr val="bg1"/>
                </a:solidFill>
                <a:latin typeface="Raleway" charset="0"/>
                <a:ea typeface="Raleway" charset="0"/>
                <a:cs typeface="Raleway" charset="0"/>
              </a:rPr>
              <a:t>The courses are </a:t>
            </a:r>
            <a:r>
              <a:rPr lang="en-US" altLang="en-US" b="1" u="sng" dirty="0">
                <a:solidFill>
                  <a:schemeClr val="bg1"/>
                </a:solidFill>
                <a:latin typeface="Raleway" charset="0"/>
                <a:ea typeface="Raleway" charset="0"/>
                <a:cs typeface="Raleway" charset="0"/>
              </a:rPr>
              <a:t>free</a:t>
            </a:r>
            <a:r>
              <a:rPr lang="en-US" altLang="en-US" dirty="0">
                <a:solidFill>
                  <a:schemeClr val="bg1"/>
                </a:solidFill>
                <a:latin typeface="Raleway" charset="0"/>
                <a:ea typeface="Raleway" charset="0"/>
                <a:cs typeface="Raleway" charset="0"/>
              </a:rPr>
              <a:t> and they do not have a start and end date. You can start right away or at a time that suits you.</a:t>
            </a:r>
          </a:p>
          <a:p>
            <a:pPr marL="285750" indent="-285750">
              <a:lnSpc>
                <a:spcPct val="90000"/>
              </a:lnSpc>
              <a:buFont typeface="Arial" panose="020B0604020202020204" pitchFamily="34" charset="0"/>
              <a:buChar char="•"/>
            </a:pPr>
            <a:endParaRPr lang="en-US" altLang="en-US" dirty="0">
              <a:solidFill>
                <a:schemeClr val="bg1"/>
              </a:solidFill>
              <a:latin typeface="Raleway" charset="0"/>
              <a:ea typeface="Raleway" charset="0"/>
              <a:cs typeface="Raleway" charset="0"/>
            </a:endParaRPr>
          </a:p>
          <a:p>
            <a:pPr marL="285750" indent="-285750">
              <a:lnSpc>
                <a:spcPct val="90000"/>
              </a:lnSpc>
              <a:buFont typeface="Arial" panose="020B0604020202020204" pitchFamily="34" charset="0"/>
              <a:buChar char="•"/>
            </a:pPr>
            <a:r>
              <a:rPr lang="en-US" altLang="en-US" dirty="0">
                <a:solidFill>
                  <a:schemeClr val="bg1"/>
                </a:solidFill>
                <a:latin typeface="Raleway" charset="0"/>
                <a:ea typeface="Raleway" charset="0"/>
                <a:cs typeface="Raleway" charset="0"/>
              </a:rPr>
              <a:t>You can work through at your own pace</a:t>
            </a:r>
          </a:p>
          <a:p>
            <a:pPr marL="285750" indent="-285750">
              <a:lnSpc>
                <a:spcPct val="90000"/>
              </a:lnSpc>
              <a:buFont typeface="Arial" panose="020B0604020202020204" pitchFamily="34" charset="0"/>
              <a:buChar char="•"/>
            </a:pPr>
            <a:endParaRPr lang="en-US" altLang="en-US" dirty="0">
              <a:solidFill>
                <a:schemeClr val="bg1"/>
              </a:solidFill>
              <a:latin typeface="Raleway" charset="0"/>
              <a:ea typeface="Raleway" charset="0"/>
              <a:cs typeface="Raleway" charset="0"/>
            </a:endParaRPr>
          </a:p>
          <a:p>
            <a:pPr marL="285750" indent="-285750">
              <a:lnSpc>
                <a:spcPct val="90000"/>
              </a:lnSpc>
              <a:buFont typeface="Arial" panose="020B0604020202020204" pitchFamily="34" charset="0"/>
              <a:buChar char="•"/>
            </a:pPr>
            <a:r>
              <a:rPr lang="en-US" altLang="en-US" dirty="0">
                <a:solidFill>
                  <a:schemeClr val="bg1"/>
                </a:solidFill>
                <a:latin typeface="Raleway" charset="0"/>
                <a:ea typeface="Raleway" charset="0"/>
                <a:cs typeface="Raleway" charset="0"/>
              </a:rPr>
              <a:t>You can spend as long as you like on an </a:t>
            </a:r>
            <a:r>
              <a:rPr lang="en-US" altLang="en-US" dirty="0" err="1">
                <a:solidFill>
                  <a:schemeClr val="bg1"/>
                </a:solidFill>
                <a:latin typeface="Raleway" charset="0"/>
                <a:ea typeface="Raleway" charset="0"/>
                <a:cs typeface="Raleway" charset="0"/>
              </a:rPr>
              <a:t>OpenLearn</a:t>
            </a:r>
            <a:r>
              <a:rPr lang="en-US" altLang="en-US" dirty="0">
                <a:solidFill>
                  <a:schemeClr val="bg1"/>
                </a:solidFill>
                <a:latin typeface="Raleway" charset="0"/>
                <a:ea typeface="Raleway" charset="0"/>
                <a:cs typeface="Raleway" charset="0"/>
              </a:rPr>
              <a:t> course, plus, if you sign up you can track your progress and work towards a statement of participation.</a:t>
            </a:r>
          </a:p>
          <a:p>
            <a:pPr marL="285750" indent="-285750">
              <a:lnSpc>
                <a:spcPct val="90000"/>
              </a:lnSpc>
              <a:buFont typeface="Arial" panose="020B0604020202020204" pitchFamily="34" charset="0"/>
              <a:buChar char="•"/>
            </a:pPr>
            <a:endParaRPr lang="en-US" altLang="en-US" dirty="0">
              <a:solidFill>
                <a:schemeClr val="bg1"/>
              </a:solidFill>
              <a:latin typeface="Raleway" charset="0"/>
              <a:ea typeface="Raleway" charset="0"/>
              <a:cs typeface="Raleway" charset="0"/>
            </a:endParaRPr>
          </a:p>
          <a:p>
            <a:pPr marL="285750" indent="-285750">
              <a:lnSpc>
                <a:spcPct val="90000"/>
              </a:lnSpc>
              <a:buFont typeface="Arial" panose="020B0604020202020204" pitchFamily="34" charset="0"/>
              <a:buChar char="•"/>
            </a:pPr>
            <a:r>
              <a:rPr lang="en-US" altLang="en-US" dirty="0">
                <a:solidFill>
                  <a:schemeClr val="bg1"/>
                </a:solidFill>
                <a:latin typeface="Raleway" charset="0"/>
                <a:ea typeface="Raleway" charset="0"/>
                <a:cs typeface="Raleway" charset="0"/>
              </a:rPr>
              <a:t>There are around 1000 courses to choose from - </a:t>
            </a:r>
            <a:r>
              <a:rPr lang="en-US" altLang="en-US" b="1" dirty="0">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https://www.open.edu/openlearn/free-courses/full-catalogue</a:t>
            </a:r>
            <a:r>
              <a:rPr lang="en-US" altLang="en-US" b="1" dirty="0">
                <a:solidFill>
                  <a:srgbClr val="06B2A9"/>
                </a:solidFill>
                <a:latin typeface="Raleway" charset="0"/>
                <a:ea typeface="Raleway" charset="0"/>
                <a:cs typeface="Raleway" charset="0"/>
              </a:rPr>
              <a:t> </a:t>
            </a:r>
          </a:p>
          <a:p>
            <a:pPr>
              <a:lnSpc>
                <a:spcPct val="90000"/>
              </a:lnSpc>
            </a:pPr>
            <a:endParaRPr lang="en-US" altLang="en-US" sz="2000" dirty="0">
              <a:solidFill>
                <a:schemeClr val="bg1"/>
              </a:solidFill>
              <a:latin typeface="Raleway" charset="0"/>
              <a:ea typeface="Raleway" charset="0"/>
              <a:cs typeface="Raleway" charset="0"/>
            </a:endParaRPr>
          </a:p>
        </p:txBody>
      </p:sp>
      <p:sp>
        <p:nvSpPr>
          <p:cNvPr id="12" name="TextBox 11">
            <a:extLst>
              <a:ext uri="{FF2B5EF4-FFF2-40B4-BE49-F238E27FC236}">
                <a16:creationId xmlns:a16="http://schemas.microsoft.com/office/drawing/2014/main" id="{186AC102-3EF1-4948-9C3A-35D70EF9593C}"/>
              </a:ext>
            </a:extLst>
          </p:cNvPr>
          <p:cNvSpPr txBox="1"/>
          <p:nvPr/>
        </p:nvSpPr>
        <p:spPr>
          <a:xfrm>
            <a:off x="241575" y="3429000"/>
            <a:ext cx="11598731" cy="1034129"/>
          </a:xfrm>
          <a:prstGeom prst="rect">
            <a:avLst/>
          </a:prstGeom>
          <a:noFill/>
        </p:spPr>
        <p:txBody>
          <a:bodyPr wrap="square" rtlCol="0">
            <a:spAutoFit/>
          </a:bodyPr>
          <a:lstStyle/>
          <a:p>
            <a:pPr>
              <a:lnSpc>
                <a:spcPct val="90000"/>
              </a:lnSpc>
            </a:pPr>
            <a:r>
              <a:rPr lang="en-US" altLang="en-US" sz="2400" b="1" dirty="0" err="1">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OpenLearn</a:t>
            </a:r>
            <a:r>
              <a:rPr lang="en-US" altLang="en-US" sz="2400" b="1" dirty="0">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 - Open University? </a:t>
            </a:r>
            <a:r>
              <a:rPr lang="en-US" altLang="en-US" sz="2400" b="1" dirty="0">
                <a:solidFill>
                  <a:schemeClr val="bg1"/>
                </a:solidFill>
                <a:latin typeface="Raleway" charset="0"/>
                <a:ea typeface="Raleway" charset="0"/>
                <a:cs typeface="Raleway" charset="0"/>
              </a:rPr>
              <a:t>– </a:t>
            </a:r>
            <a:r>
              <a:rPr lang="en-US" altLang="en-US" sz="2000" dirty="0">
                <a:solidFill>
                  <a:schemeClr val="bg1"/>
                </a:solidFill>
                <a:latin typeface="Raleway" charset="0"/>
                <a:ea typeface="Raleway" charset="0"/>
                <a:cs typeface="Raleway" charset="0"/>
              </a:rPr>
              <a:t>These courses have been designed to increase confidence and develop the skills needed to enter Higher Education and succeed with learning.</a:t>
            </a:r>
          </a:p>
          <a:p>
            <a:pPr>
              <a:lnSpc>
                <a:spcPct val="90000"/>
              </a:lnSpc>
            </a:pPr>
            <a:endParaRPr lang="en-US" altLang="en-US" sz="2400" b="1" dirty="0">
              <a:solidFill>
                <a:schemeClr val="bg1"/>
              </a:solidFill>
              <a:latin typeface="Raleway" charset="0"/>
              <a:ea typeface="Raleway" charset="0"/>
              <a:cs typeface="Raleway" charset="0"/>
            </a:endParaRPr>
          </a:p>
        </p:txBody>
      </p:sp>
      <p:pic>
        <p:nvPicPr>
          <p:cNvPr id="2" name="Picture 1">
            <a:extLst>
              <a:ext uri="{FF2B5EF4-FFF2-40B4-BE49-F238E27FC236}">
                <a16:creationId xmlns:a16="http://schemas.microsoft.com/office/drawing/2014/main" id="{DDB79466-E5B4-42FD-A54E-0974F9C5D79E}"/>
              </a:ext>
            </a:extLst>
          </p:cNvPr>
          <p:cNvPicPr>
            <a:picLocks noChangeAspect="1"/>
          </p:cNvPicPr>
          <p:nvPr/>
        </p:nvPicPr>
        <p:blipFill>
          <a:blip r:embed="rId8"/>
          <a:stretch>
            <a:fillRect/>
          </a:stretch>
        </p:blipFill>
        <p:spPr>
          <a:xfrm>
            <a:off x="8040461" y="1722562"/>
            <a:ext cx="3600450" cy="1266825"/>
          </a:xfrm>
          <a:prstGeom prst="rect">
            <a:avLst/>
          </a:prstGeom>
        </p:spPr>
      </p:pic>
      <p:pic>
        <p:nvPicPr>
          <p:cNvPr id="13" name="Picture 12" descr="A picture containing device&#10;&#10;Description automatically generated">
            <a:extLst>
              <a:ext uri="{FF2B5EF4-FFF2-40B4-BE49-F238E27FC236}">
                <a16:creationId xmlns:a16="http://schemas.microsoft.com/office/drawing/2014/main" id="{0810D682-ECFD-4306-B32D-D4A6CDC950E3}"/>
              </a:ext>
            </a:extLst>
          </p:cNvPr>
          <p:cNvPicPr>
            <a:picLocks noChangeAspect="1"/>
          </p:cNvPicPr>
          <p:nvPr/>
        </p:nvPicPr>
        <p:blipFill>
          <a:blip r:embed="rId9"/>
          <a:stretch>
            <a:fillRect/>
          </a:stretch>
        </p:blipFill>
        <p:spPr>
          <a:xfrm>
            <a:off x="556052" y="4312845"/>
            <a:ext cx="2314424" cy="2221847"/>
          </a:xfrm>
          <a:prstGeom prst="rect">
            <a:avLst/>
          </a:prstGeom>
        </p:spPr>
      </p:pic>
    </p:spTree>
    <p:extLst>
      <p:ext uri="{BB962C8B-B14F-4D97-AF65-F5344CB8AC3E}">
        <p14:creationId xmlns:p14="http://schemas.microsoft.com/office/powerpoint/2010/main" val="131357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0316"/>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527218"/>
            <a:ext cx="12540294" cy="7194431"/>
          </a:xfrm>
          <a:prstGeom prst="rect">
            <a:avLst/>
          </a:prstGeom>
        </p:spPr>
      </p:pic>
      <p:sp>
        <p:nvSpPr>
          <p:cNvPr id="6" name="Title 1"/>
          <p:cNvSpPr txBox="1">
            <a:spLocks/>
          </p:cNvSpPr>
          <p:nvPr/>
        </p:nvSpPr>
        <p:spPr>
          <a:xfrm>
            <a:off x="2974810" y="521937"/>
            <a:ext cx="6547180" cy="10562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4000" b="1" u="sng">
                <a:solidFill>
                  <a:srgbClr val="06B2A9"/>
                </a:solidFill>
                <a:latin typeface="Raleway" panose="020B0503030101060003"/>
                <a:ea typeface="Arial" charset="0"/>
                <a:cs typeface="Arial" panose="020B0604020202020204" pitchFamily="34" charset="0"/>
              </a:rPr>
              <a:t>Personal </a:t>
            </a:r>
            <a:r>
              <a:rPr lang="en-US" sz="4000" b="1" u="sng" dirty="0">
                <a:solidFill>
                  <a:srgbClr val="06B2A9"/>
                </a:solidFill>
                <a:latin typeface="Raleway" panose="020B0503030101060003"/>
                <a:ea typeface="Arial" charset="0"/>
                <a:cs typeface="Arial" panose="020B0604020202020204" pitchFamily="34" charset="0"/>
              </a:rPr>
              <a:t>advice </a:t>
            </a:r>
          </a:p>
          <a:p>
            <a:pPr>
              <a:lnSpc>
                <a:spcPct val="110000"/>
              </a:lnSpc>
            </a:pPr>
            <a:r>
              <a:rPr lang="en-US" sz="2800" b="1" u="sng" dirty="0">
                <a:solidFill>
                  <a:srgbClr val="06B2A9"/>
                </a:solidFill>
                <a:latin typeface="Raleway" panose="020B0503030101060003"/>
                <a:ea typeface="Arial" charset="0"/>
                <a:cs typeface="Arial" panose="020B0604020202020204" pitchFamily="34" charset="0"/>
              </a:rPr>
              <a:t>from those who made it!</a:t>
            </a:r>
            <a:endParaRPr lang="en-US" sz="2800" b="1" dirty="0">
              <a:solidFill>
                <a:srgbClr val="06B2A9"/>
              </a:solidFill>
              <a:latin typeface="Raleway" panose="020B0503030101060003"/>
              <a:ea typeface="Arial" charset="0"/>
              <a:cs typeface="Arial" charset="0"/>
            </a:endParaRPr>
          </a:p>
        </p:txBody>
      </p:sp>
      <p:sp>
        <p:nvSpPr>
          <p:cNvPr id="15" name="AutoShape 2" descr="Image result for he + cambridge">
            <a:extLst>
              <a:ext uri="{FF2B5EF4-FFF2-40B4-BE49-F238E27FC236}">
                <a16:creationId xmlns:a16="http://schemas.microsoft.com/office/drawing/2014/main" id="{C3D9CB84-A1D4-4690-BC9F-58BADE9497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a:extLst>
              <a:ext uri="{FF2B5EF4-FFF2-40B4-BE49-F238E27FC236}">
                <a16:creationId xmlns:a16="http://schemas.microsoft.com/office/drawing/2014/main" id="{A6E15E83-E152-4FA6-89CC-2D0E694B43FB}"/>
              </a:ext>
            </a:extLst>
          </p:cNvPr>
          <p:cNvSpPr/>
          <p:nvPr/>
        </p:nvSpPr>
        <p:spPr>
          <a:xfrm>
            <a:off x="332591" y="5071660"/>
            <a:ext cx="3401209" cy="1631216"/>
          </a:xfrm>
          <a:prstGeom prst="rect">
            <a:avLst/>
          </a:prstGeom>
        </p:spPr>
        <p:txBody>
          <a:bodyPr wrap="square">
            <a:spAutoFit/>
          </a:bodyPr>
          <a:lstStyle/>
          <a:p>
            <a:pPr lvl="0"/>
            <a:r>
              <a:rPr lang="en-US" sz="2000" b="1" dirty="0">
                <a:solidFill>
                  <a:prstClr val="white"/>
                </a:solidFill>
              </a:rPr>
              <a:t>Kieran Hawkins is currently studying </a:t>
            </a:r>
            <a:r>
              <a:rPr lang="en-US" sz="2000" b="1" i="1" dirty="0">
                <a:solidFill>
                  <a:prstClr val="white"/>
                </a:solidFill>
              </a:rPr>
              <a:t>Sociology and Criminology (BA) </a:t>
            </a:r>
            <a:r>
              <a:rPr lang="en-US" sz="2000" b="1" dirty="0">
                <a:solidFill>
                  <a:prstClr val="white"/>
                </a:solidFill>
              </a:rPr>
              <a:t>as a joint </a:t>
            </a:r>
            <a:r>
              <a:rPr lang="en-US" sz="2000" b="1" dirty="0" err="1">
                <a:solidFill>
                  <a:prstClr val="white"/>
                </a:solidFill>
              </a:rPr>
              <a:t>honours</a:t>
            </a:r>
            <a:r>
              <a:rPr lang="en-US" sz="2000" b="1" dirty="0">
                <a:solidFill>
                  <a:prstClr val="white"/>
                </a:solidFill>
              </a:rPr>
              <a:t> degree at Anglia Ruskin University</a:t>
            </a:r>
          </a:p>
        </p:txBody>
      </p:sp>
      <p:sp>
        <p:nvSpPr>
          <p:cNvPr id="7" name="Rectangle 6">
            <a:extLst>
              <a:ext uri="{FF2B5EF4-FFF2-40B4-BE49-F238E27FC236}">
                <a16:creationId xmlns:a16="http://schemas.microsoft.com/office/drawing/2014/main" id="{C7EF8EDB-CF5B-4B7A-95A2-FFC0D09DDC96}"/>
              </a:ext>
            </a:extLst>
          </p:cNvPr>
          <p:cNvSpPr/>
          <p:nvPr/>
        </p:nvSpPr>
        <p:spPr>
          <a:xfrm>
            <a:off x="3396343" y="1911332"/>
            <a:ext cx="8001000" cy="4524315"/>
          </a:xfrm>
          <a:prstGeom prst="rect">
            <a:avLst/>
          </a:prstGeom>
        </p:spPr>
        <p:txBody>
          <a:bodyPr wrap="square">
            <a:spAutoFit/>
          </a:bodyPr>
          <a:lstStyle/>
          <a:p>
            <a:pPr algn="just"/>
            <a:r>
              <a:rPr lang="en-US" i="1" dirty="0">
                <a:solidFill>
                  <a:schemeClr val="bg1"/>
                </a:solidFill>
                <a:latin typeface="Raleway"/>
              </a:rPr>
              <a:t>“Get ahead of the game. Once you know what degree you are going for and you have chosen the universities you are wanting to go to, then email the universities about more information. If you are looking at accommodation, then look at reviews of places and where is best to rent. </a:t>
            </a:r>
          </a:p>
          <a:p>
            <a:pPr algn="just"/>
            <a:endParaRPr lang="en-US" i="1" dirty="0">
              <a:solidFill>
                <a:schemeClr val="bg1"/>
              </a:solidFill>
              <a:latin typeface="Raleway"/>
            </a:endParaRPr>
          </a:p>
          <a:p>
            <a:pPr algn="just"/>
            <a:r>
              <a:rPr lang="en-US" i="1" dirty="0">
                <a:solidFill>
                  <a:schemeClr val="bg1"/>
                </a:solidFill>
                <a:latin typeface="Raleway"/>
              </a:rPr>
              <a:t>Also look into the key texts of your course, if you can get a hold of the lecturers’ emails and ask them who is best to read up on to get you ahead of the game. If you can’t get an email, then search up general books on your subject you can buy. Read through them and don’t be afraid to write in them - sometimes writing your thoughts on what the author is saying is a great way to remember and a good way to go back and reflect on what you thought at the time. </a:t>
            </a:r>
          </a:p>
          <a:p>
            <a:pPr algn="just"/>
            <a:endParaRPr lang="en-US" i="1" dirty="0">
              <a:solidFill>
                <a:schemeClr val="bg1"/>
              </a:solidFill>
              <a:latin typeface="Raleway"/>
            </a:endParaRPr>
          </a:p>
          <a:p>
            <a:pPr algn="just"/>
            <a:r>
              <a:rPr lang="en-US" i="1" dirty="0">
                <a:solidFill>
                  <a:schemeClr val="bg1"/>
                </a:solidFill>
                <a:latin typeface="Raleway"/>
              </a:rPr>
              <a:t>Most importantly, don’t forget to keep on top of the work you already have, it can be easy to get overwhelmed - aim to get it done before the deadlines, so you have less stress </a:t>
            </a:r>
            <a:r>
              <a:rPr lang="en-US" i="1">
                <a:solidFill>
                  <a:schemeClr val="bg1"/>
                </a:solidFill>
                <a:latin typeface="Raleway"/>
              </a:rPr>
              <a:t>and enough time </a:t>
            </a:r>
            <a:r>
              <a:rPr lang="en-US" i="1" dirty="0">
                <a:solidFill>
                  <a:schemeClr val="bg1"/>
                </a:solidFill>
                <a:latin typeface="Raleway"/>
              </a:rPr>
              <a:t>to look </a:t>
            </a:r>
            <a:r>
              <a:rPr lang="en-US" i="1">
                <a:solidFill>
                  <a:schemeClr val="bg1"/>
                </a:solidFill>
                <a:latin typeface="Raleway"/>
              </a:rPr>
              <a:t>it over. </a:t>
            </a:r>
            <a:endParaRPr lang="en-US" i="1" dirty="0">
              <a:solidFill>
                <a:schemeClr val="bg1"/>
              </a:solidFill>
              <a:latin typeface="Raleway"/>
            </a:endParaRPr>
          </a:p>
        </p:txBody>
      </p:sp>
      <p:pic>
        <p:nvPicPr>
          <p:cNvPr id="4" name="Picture 3">
            <a:extLst>
              <a:ext uri="{FF2B5EF4-FFF2-40B4-BE49-F238E27FC236}">
                <a16:creationId xmlns:a16="http://schemas.microsoft.com/office/drawing/2014/main" id="{087B8FB9-B4F1-4B0D-B52F-835DD2F8CFA4}"/>
              </a:ext>
            </a:extLst>
          </p:cNvPr>
          <p:cNvPicPr>
            <a:picLocks noChangeAspect="1"/>
          </p:cNvPicPr>
          <p:nvPr/>
        </p:nvPicPr>
        <p:blipFill>
          <a:blip r:embed="rId5"/>
          <a:stretch>
            <a:fillRect/>
          </a:stretch>
        </p:blipFill>
        <p:spPr>
          <a:xfrm>
            <a:off x="544285" y="1911332"/>
            <a:ext cx="2334986" cy="3113314"/>
          </a:xfrm>
          <a:prstGeom prst="rect">
            <a:avLst/>
          </a:prstGeom>
        </p:spPr>
      </p:pic>
    </p:spTree>
    <p:extLst>
      <p:ext uri="{BB962C8B-B14F-4D97-AF65-F5344CB8AC3E}">
        <p14:creationId xmlns:p14="http://schemas.microsoft.com/office/powerpoint/2010/main" val="1989545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854" y="-2080507"/>
            <a:ext cx="12540294" cy="7194431"/>
          </a:xfrm>
          <a:prstGeom prst="rect">
            <a:avLst/>
          </a:prstGeom>
        </p:spPr>
      </p:pic>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My HE+</a:t>
            </a:r>
            <a:endParaRPr lang="en-US" b="1" dirty="0">
              <a:solidFill>
                <a:srgbClr val="06B2A9"/>
              </a:solidFill>
              <a:latin typeface="Arial" charset="0"/>
              <a:ea typeface="Arial" charset="0"/>
              <a:cs typeface="Arial" charset="0"/>
            </a:endParaRPr>
          </a:p>
        </p:txBody>
      </p:sp>
      <p:sp>
        <p:nvSpPr>
          <p:cNvPr id="3" name="TextBox 2">
            <a:extLst>
              <a:ext uri="{FF2B5EF4-FFF2-40B4-BE49-F238E27FC236}">
                <a16:creationId xmlns:a16="http://schemas.microsoft.com/office/drawing/2014/main" id="{ED56A801-6C88-439E-8887-39AA33B00509}"/>
              </a:ext>
            </a:extLst>
          </p:cNvPr>
          <p:cNvSpPr txBox="1"/>
          <p:nvPr/>
        </p:nvSpPr>
        <p:spPr>
          <a:xfrm>
            <a:off x="4715692" y="5587678"/>
            <a:ext cx="7419702" cy="523220"/>
          </a:xfrm>
          <a:prstGeom prst="rect">
            <a:avLst/>
          </a:prstGeom>
          <a:noFill/>
        </p:spPr>
        <p:txBody>
          <a:bodyPr wrap="square" rtlCol="0">
            <a:spAutoFit/>
          </a:bodyPr>
          <a:lstStyle/>
          <a:p>
            <a:r>
              <a:rPr lang="en-GB" sz="2800" dirty="0">
                <a:solidFill>
                  <a:srgbClr val="06B2A9"/>
                </a:solidFill>
                <a:hlinkClick r:id="rId5">
                  <a:extLst>
                    <a:ext uri="{A12FA001-AC4F-418D-AE19-62706E023703}">
                      <ahyp:hlinkClr xmlns:ahyp="http://schemas.microsoft.com/office/drawing/2018/hyperlinkcolor" val="tx"/>
                    </a:ext>
                  </a:extLst>
                </a:hlinkClick>
              </a:rPr>
              <a:t>https://www.myheplus.com</a:t>
            </a:r>
            <a:r>
              <a:rPr lang="en-GB" dirty="0">
                <a:solidFill>
                  <a:srgbClr val="06B2A9"/>
                </a:solidFill>
              </a:rPr>
              <a:t>/</a:t>
            </a:r>
          </a:p>
        </p:txBody>
      </p:sp>
      <p:sp>
        <p:nvSpPr>
          <p:cNvPr id="9" name="TextBox 8">
            <a:extLst>
              <a:ext uri="{FF2B5EF4-FFF2-40B4-BE49-F238E27FC236}">
                <a16:creationId xmlns:a16="http://schemas.microsoft.com/office/drawing/2014/main" id="{BCF577A3-49D6-4779-8E64-B0B517DA3FA3}"/>
              </a:ext>
            </a:extLst>
          </p:cNvPr>
          <p:cNvSpPr txBox="1"/>
          <p:nvPr/>
        </p:nvSpPr>
        <p:spPr>
          <a:xfrm>
            <a:off x="470263" y="1750423"/>
            <a:ext cx="10377928" cy="1200329"/>
          </a:xfrm>
          <a:prstGeom prst="rect">
            <a:avLst/>
          </a:prstGeom>
          <a:noFill/>
        </p:spPr>
        <p:txBody>
          <a:bodyPr wrap="square" rtlCol="0">
            <a:spAutoFit/>
          </a:bodyPr>
          <a:lstStyle/>
          <a:p>
            <a:r>
              <a:rPr lang="en-US" dirty="0">
                <a:solidFill>
                  <a:schemeClr val="bg1"/>
                </a:solidFill>
              </a:rPr>
              <a:t>Thinking about applying to University and looking for ways to explore your subject beyond the curriculum? Then this website is for you. Each topic is produced by Cambridge postgraduate students and academics at the cutting edge of research in their field. The topics provide guided activities, questions to think about and suggestions for further reading. </a:t>
            </a:r>
            <a:endParaRPr lang="en-GB" dirty="0">
              <a:solidFill>
                <a:schemeClr val="bg1"/>
              </a:solidFill>
            </a:endParaRPr>
          </a:p>
        </p:txBody>
      </p:sp>
      <p:sp>
        <p:nvSpPr>
          <p:cNvPr id="14" name="TextBox 13">
            <a:extLst>
              <a:ext uri="{FF2B5EF4-FFF2-40B4-BE49-F238E27FC236}">
                <a16:creationId xmlns:a16="http://schemas.microsoft.com/office/drawing/2014/main" id="{97E5E032-4228-4862-9078-D38AA1E7B192}"/>
              </a:ext>
            </a:extLst>
          </p:cNvPr>
          <p:cNvSpPr txBox="1"/>
          <p:nvPr/>
        </p:nvSpPr>
        <p:spPr>
          <a:xfrm>
            <a:off x="5133704" y="3570625"/>
            <a:ext cx="6191794" cy="923330"/>
          </a:xfrm>
          <a:prstGeom prst="rect">
            <a:avLst/>
          </a:prstGeom>
          <a:noFill/>
        </p:spPr>
        <p:txBody>
          <a:bodyPr wrap="square" rtlCol="0">
            <a:spAutoFit/>
          </a:bodyPr>
          <a:lstStyle/>
          <a:p>
            <a:r>
              <a:rPr lang="en-US" dirty="0">
                <a:solidFill>
                  <a:schemeClr val="bg1"/>
                </a:solidFill>
              </a:rPr>
              <a:t>The main subject pages also give you a quick guide to what it would be like to study the subject at university level and suggest some further resources to check out. </a:t>
            </a:r>
            <a:endParaRPr lang="en-GB" dirty="0">
              <a:solidFill>
                <a:schemeClr val="bg1"/>
              </a:solidFill>
            </a:endParaRPr>
          </a:p>
        </p:txBody>
      </p:sp>
      <p:sp>
        <p:nvSpPr>
          <p:cNvPr id="15" name="AutoShape 2" descr="Image result for he + cambridge">
            <a:extLst>
              <a:ext uri="{FF2B5EF4-FFF2-40B4-BE49-F238E27FC236}">
                <a16:creationId xmlns:a16="http://schemas.microsoft.com/office/drawing/2014/main" id="{C3D9CB84-A1D4-4690-BC9F-58BADE9497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F7CE2AC0-1274-403E-BAB5-9954D9BB4EF5}"/>
              </a:ext>
            </a:extLst>
          </p:cNvPr>
          <p:cNvPicPr>
            <a:picLocks noChangeAspect="1"/>
          </p:cNvPicPr>
          <p:nvPr/>
        </p:nvPicPr>
        <p:blipFill>
          <a:blip r:embed="rId6"/>
          <a:stretch>
            <a:fillRect/>
          </a:stretch>
        </p:blipFill>
        <p:spPr>
          <a:xfrm>
            <a:off x="1087508" y="3612693"/>
            <a:ext cx="2488474" cy="1866356"/>
          </a:xfrm>
          <a:prstGeom prst="rect">
            <a:avLst/>
          </a:prstGeom>
        </p:spPr>
      </p:pic>
    </p:spTree>
    <p:extLst>
      <p:ext uri="{BB962C8B-B14F-4D97-AF65-F5344CB8AC3E}">
        <p14:creationId xmlns:p14="http://schemas.microsoft.com/office/powerpoint/2010/main" val="3403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91" y="-250521"/>
            <a:ext cx="12077701" cy="6929039"/>
          </a:xfrm>
          <a:prstGeom prst="rect">
            <a:avLst/>
          </a:prstGeom>
        </p:spPr>
      </p:pic>
      <p:sp>
        <p:nvSpPr>
          <p:cNvPr id="9" name="TextBox 8"/>
          <p:cNvSpPr txBox="1"/>
          <p:nvPr/>
        </p:nvSpPr>
        <p:spPr>
          <a:xfrm>
            <a:off x="2405151" y="1408360"/>
            <a:ext cx="8345978" cy="784830"/>
          </a:xfrm>
          <a:prstGeom prst="rect">
            <a:avLst/>
          </a:prstGeom>
          <a:noFill/>
        </p:spPr>
        <p:txBody>
          <a:bodyPr wrap="square" rtlCol="0" anchor="t">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hlinkClick r:id="rId4"/>
              </a:rPr>
              <a:t>www.TakeYourPlace.ac.uk</a:t>
            </a:r>
            <a:r>
              <a:rPr kumimoji="0" lang="en-GB"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a:t>
            </a:r>
          </a:p>
        </p:txBody>
      </p:sp>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6000" b="1" i="0" u="sng" strike="noStrike" kern="1200" cap="none" spc="0" normalizeH="0" baseline="0" noProof="0" dirty="0">
                <a:ln>
                  <a:noFill/>
                </a:ln>
                <a:solidFill>
                  <a:srgbClr val="06B2A9"/>
                </a:solidFill>
                <a:effectLst/>
                <a:uLnTx/>
                <a:uFillTx/>
                <a:latin typeface="Arial" panose="020B0604020202020204" pitchFamily="34" charset="0"/>
                <a:ea typeface="Arial" charset="0"/>
                <a:cs typeface="Arial" panose="020B0604020202020204" pitchFamily="34" charset="0"/>
              </a:rPr>
              <a:t>Find Us Online:</a:t>
            </a:r>
            <a:endParaRPr kumimoji="0" lang="en-US" sz="6000" b="1" i="0" u="none" strike="noStrike" kern="1200" cap="none" spc="0" normalizeH="0" baseline="0" noProof="0" dirty="0">
              <a:ln>
                <a:noFill/>
              </a:ln>
              <a:solidFill>
                <a:srgbClr val="06B2A9"/>
              </a:solidFill>
              <a:effectLst/>
              <a:uLnTx/>
              <a:uFillTx/>
              <a:latin typeface="Arial" charset="0"/>
              <a:ea typeface="Arial" charset="0"/>
              <a:cs typeface="Arial" charset="0"/>
            </a:endParaRPr>
          </a:p>
        </p:txBody>
      </p:sp>
      <p:pic>
        <p:nvPicPr>
          <p:cNvPr id="2" name="Picture 1"/>
          <p:cNvPicPr>
            <a:picLocks noChangeAspect="1"/>
          </p:cNvPicPr>
          <p:nvPr/>
        </p:nvPicPr>
        <p:blipFill>
          <a:blip r:embed="rId5"/>
          <a:stretch>
            <a:fillRect/>
          </a:stretch>
        </p:blipFill>
        <p:spPr>
          <a:xfrm>
            <a:off x="560539" y="2575389"/>
            <a:ext cx="1295320" cy="1145860"/>
          </a:xfrm>
          <a:prstGeom prst="rect">
            <a:avLst/>
          </a:prstGeom>
        </p:spPr>
      </p:pic>
      <p:pic>
        <p:nvPicPr>
          <p:cNvPr id="3" name="Picture 2"/>
          <p:cNvPicPr>
            <a:picLocks noChangeAspect="1"/>
          </p:cNvPicPr>
          <p:nvPr/>
        </p:nvPicPr>
        <p:blipFill>
          <a:blip r:embed="rId6"/>
          <a:stretch>
            <a:fillRect/>
          </a:stretch>
        </p:blipFill>
        <p:spPr>
          <a:xfrm>
            <a:off x="621773" y="3749880"/>
            <a:ext cx="1228188" cy="1203123"/>
          </a:xfrm>
          <a:prstGeom prst="rect">
            <a:avLst/>
          </a:prstGeom>
        </p:spPr>
      </p:pic>
      <p:pic>
        <p:nvPicPr>
          <p:cNvPr id="4" name="Picture 3"/>
          <p:cNvPicPr>
            <a:picLocks noChangeAspect="1"/>
          </p:cNvPicPr>
          <p:nvPr/>
        </p:nvPicPr>
        <p:blipFill>
          <a:blip r:embed="rId7"/>
          <a:stretch>
            <a:fillRect/>
          </a:stretch>
        </p:blipFill>
        <p:spPr>
          <a:xfrm>
            <a:off x="588207" y="4953003"/>
            <a:ext cx="1295320" cy="129532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224" y="1397538"/>
            <a:ext cx="1123949" cy="1123949"/>
          </a:xfrm>
          <a:prstGeom prst="rect">
            <a:avLst/>
          </a:prstGeom>
        </p:spPr>
      </p:pic>
      <p:sp>
        <p:nvSpPr>
          <p:cNvPr id="11" name="TextBox 10"/>
          <p:cNvSpPr txBox="1"/>
          <p:nvPr/>
        </p:nvSpPr>
        <p:spPr>
          <a:xfrm>
            <a:off x="2405151" y="2860697"/>
            <a:ext cx="8345978" cy="535531"/>
          </a:xfrm>
          <a:prstGeom prst="rect">
            <a:avLst/>
          </a:prstGeom>
          <a:noFill/>
        </p:spPr>
        <p:txBody>
          <a:bodyPr wrap="square" rtlCol="0" anchor="t">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hlinkClick r:id="rId9"/>
              </a:rPr>
              <a:t>Cambs@TakeYourPlace.ac.uk</a:t>
            </a:r>
            <a:endParaRPr kumimoji="0" lang="en-GB"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2" name="TextBox 11"/>
          <p:cNvSpPr txBox="1"/>
          <p:nvPr/>
        </p:nvSpPr>
        <p:spPr>
          <a:xfrm>
            <a:off x="2405151" y="4063735"/>
            <a:ext cx="9729016" cy="535531"/>
          </a:xfrm>
          <a:prstGeom prst="rect">
            <a:avLst/>
          </a:prstGeom>
          <a:noFill/>
        </p:spPr>
        <p:txBody>
          <a:bodyPr wrap="square" rtlCol="0" anchor="t">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hlinkClick r:id="rId10"/>
              </a:rPr>
              <a:t>https://www.facebook.com/TakeYourPlaceHE</a:t>
            </a:r>
            <a:endParaRPr kumimoji="0" lang="en-GB" sz="32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3" name="TextBox 12"/>
          <p:cNvSpPr txBox="1"/>
          <p:nvPr/>
        </p:nvSpPr>
        <p:spPr>
          <a:xfrm>
            <a:off x="2405151" y="5111298"/>
            <a:ext cx="8345978" cy="978729"/>
          </a:xfrm>
          <a:prstGeom prst="rect">
            <a:avLst/>
          </a:prstGeom>
          <a:noFill/>
        </p:spPr>
        <p:txBody>
          <a:bodyPr wrap="square" rtlCol="0" anchor="t">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a:t>
            </a:r>
            <a:r>
              <a:rPr kumimoji="0" lang="en-US" sz="32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TakeYourPlaceHE</a:t>
            </a:r>
            <a:endParaRPr kumimoji="0" lang="en-US"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a:t>
            </a:r>
            <a:r>
              <a:rPr kumimoji="0" lang="en-US" sz="32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TakeCambs</a:t>
            </a:r>
            <a:endParaRPr kumimoji="0" lang="en-US" sz="32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796042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62529" y="5976451"/>
            <a:ext cx="2783975" cy="338554"/>
          </a:xfrm>
          <a:prstGeom prst="rect">
            <a:avLst/>
          </a:prstGeom>
          <a:noFill/>
        </p:spPr>
        <p:txBody>
          <a:bodyPr wrap="square" rtlCol="0">
            <a:spAutoFit/>
          </a:bodyPr>
          <a:lstStyle/>
          <a:p>
            <a:r>
              <a:rPr lang="en-US" sz="1600" b="1" dirty="0">
                <a:solidFill>
                  <a:srgbClr val="06B2A9"/>
                </a:solidFill>
                <a:latin typeface="Raleway SemiBold" charset="0"/>
                <a:ea typeface="Raleway SemiBold" charset="0"/>
                <a:cs typeface="Raleway SemiBold" charset="0"/>
              </a:rPr>
              <a:t>takeyourplace.ac.uk</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51" y="5408948"/>
            <a:ext cx="1979807" cy="42095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1" y="-20828"/>
            <a:ext cx="12230829" cy="7017113"/>
          </a:xfrm>
          <a:prstGeom prst="rect">
            <a:avLst/>
          </a:prstGeom>
        </p:spPr>
      </p:pic>
      <p:sp>
        <p:nvSpPr>
          <p:cNvPr id="7" name="TextBox 6"/>
          <p:cNvSpPr txBox="1"/>
          <p:nvPr/>
        </p:nvSpPr>
        <p:spPr>
          <a:xfrm>
            <a:off x="907051" y="1810380"/>
            <a:ext cx="5678906" cy="2708434"/>
          </a:xfrm>
          <a:prstGeom prst="rect">
            <a:avLst/>
          </a:prstGeom>
          <a:noFill/>
        </p:spPr>
        <p:txBody>
          <a:bodyPr wrap="square" rtlCol="0">
            <a:spAutoFit/>
          </a:bodyPr>
          <a:lstStyle/>
          <a:p>
            <a:r>
              <a:rPr lang="en-US" sz="3400" dirty="0">
                <a:solidFill>
                  <a:schemeClr val="bg1"/>
                </a:solidFill>
                <a:latin typeface="Arial" charset="0"/>
                <a:ea typeface="Arial" charset="0"/>
                <a:cs typeface="Arial" charset="0"/>
              </a:rPr>
              <a:t>Explore your options,</a:t>
            </a:r>
          </a:p>
          <a:p>
            <a:r>
              <a:rPr lang="en-US" sz="3400" dirty="0">
                <a:solidFill>
                  <a:schemeClr val="bg1"/>
                </a:solidFill>
                <a:latin typeface="Arial" charset="0"/>
                <a:ea typeface="Arial" charset="0"/>
                <a:cs typeface="Arial" charset="0"/>
              </a:rPr>
              <a:t>Discover your potential</a:t>
            </a:r>
          </a:p>
          <a:p>
            <a:endParaRPr lang="en-US" sz="3400" dirty="0">
              <a:solidFill>
                <a:schemeClr val="bg1"/>
              </a:solidFill>
              <a:latin typeface="Arial" charset="0"/>
              <a:ea typeface="Arial" charset="0"/>
              <a:cs typeface="Arial" charset="0"/>
            </a:endParaRPr>
          </a:p>
          <a:p>
            <a:r>
              <a:rPr lang="en-US" sz="3400" dirty="0">
                <a:solidFill>
                  <a:schemeClr val="bg1"/>
                </a:solidFill>
                <a:latin typeface="Arial" charset="0"/>
                <a:ea typeface="Arial" charset="0"/>
                <a:cs typeface="Arial" charset="0"/>
              </a:rPr>
              <a:t>Preparing for a Physics Application</a:t>
            </a:r>
          </a:p>
        </p:txBody>
      </p:sp>
    </p:spTree>
    <p:extLst>
      <p:ext uri="{BB962C8B-B14F-4D97-AF65-F5344CB8AC3E}">
        <p14:creationId xmlns:p14="http://schemas.microsoft.com/office/powerpoint/2010/main" val="2069899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92" y="-71039"/>
            <a:ext cx="12077701" cy="6929039"/>
          </a:xfrm>
          <a:prstGeom prst="rect">
            <a:avLst/>
          </a:prstGeom>
        </p:spPr>
      </p:pic>
      <p:sp>
        <p:nvSpPr>
          <p:cNvPr id="9" name="TextBox 8"/>
          <p:cNvSpPr txBox="1"/>
          <p:nvPr/>
        </p:nvSpPr>
        <p:spPr>
          <a:xfrm>
            <a:off x="1055541" y="1675040"/>
            <a:ext cx="9530034" cy="4093428"/>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chemeClr val="bg1"/>
                </a:solidFill>
                <a:latin typeface="Raleway" charset="0"/>
                <a:ea typeface="Raleway" charset="0"/>
                <a:cs typeface="Raleway" charset="0"/>
              </a:rPr>
              <a:t>This PowerPoint is here to provide you with different  ideas to support you with writing a Personal Statement for a physics course, as well as help you through the application process.</a:t>
            </a:r>
            <a:endParaRPr lang="en-US" sz="2800" dirty="0"/>
          </a:p>
          <a:p>
            <a:pPr marL="571500" indent="-571500">
              <a:buFont typeface="Arial" panose="020B0604020202020204" pitchFamily="34" charset="0"/>
              <a:buChar char="•"/>
            </a:pPr>
            <a:endParaRPr lang="en-US" sz="2800" dirty="0">
              <a:solidFill>
                <a:schemeClr val="bg1"/>
              </a:solidFill>
              <a:latin typeface="Raleway" charset="0"/>
              <a:ea typeface="Raleway" charset="0"/>
              <a:cs typeface="Raleway" charset="0"/>
            </a:endParaRPr>
          </a:p>
          <a:p>
            <a:pPr marL="571500" indent="-571500">
              <a:buFont typeface="Arial" panose="020B0604020202020204" pitchFamily="34" charset="0"/>
              <a:buChar char="•"/>
            </a:pPr>
            <a:r>
              <a:rPr lang="en-US" sz="2800" dirty="0">
                <a:solidFill>
                  <a:schemeClr val="bg1"/>
                </a:solidFill>
                <a:latin typeface="Raleway" charset="0"/>
                <a:ea typeface="Raleway" charset="0"/>
                <a:cs typeface="Raleway" charset="0"/>
              </a:rPr>
              <a:t>We have put together reading lists, preparation ideas and top tips for the application process for a physics course at University</a:t>
            </a:r>
          </a:p>
          <a:p>
            <a:pPr marL="571500" indent="-571500">
              <a:buFont typeface="Arial" panose="020B0604020202020204" pitchFamily="34" charset="0"/>
              <a:buChar char="•"/>
            </a:pPr>
            <a:endParaRPr lang="en-US" sz="3600" dirty="0">
              <a:solidFill>
                <a:schemeClr val="bg1"/>
              </a:solidFill>
              <a:latin typeface="Raleway" charset="0"/>
              <a:ea typeface="Raleway" charset="0"/>
              <a:cs typeface="Raleway" charset="0"/>
            </a:endParaRPr>
          </a:p>
        </p:txBody>
      </p:sp>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Raleway SemiBold" charset="0"/>
                <a:cs typeface="Arial" panose="020B0604020202020204" pitchFamily="34" charset="0"/>
              </a:rPr>
              <a:t>How can we help?</a:t>
            </a:r>
            <a:endParaRPr lang="en-US" b="1" dirty="0">
              <a:solidFill>
                <a:srgbClr val="06B2A9"/>
              </a:solidFill>
              <a:latin typeface="Arial" charset="0"/>
              <a:ea typeface="Arial" charset="0"/>
              <a:cs typeface="Arial" charset="0"/>
            </a:endParaRPr>
          </a:p>
        </p:txBody>
      </p:sp>
    </p:spTree>
    <p:extLst>
      <p:ext uri="{BB962C8B-B14F-4D97-AF65-F5344CB8AC3E}">
        <p14:creationId xmlns:p14="http://schemas.microsoft.com/office/powerpoint/2010/main" val="173598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49277"/>
            <a:ext cx="12077701" cy="6929039"/>
          </a:xfrm>
          <a:prstGeom prst="rect">
            <a:avLst/>
          </a:prstGeom>
        </p:spPr>
      </p:pic>
      <p:sp>
        <p:nvSpPr>
          <p:cNvPr id="9" name="TextBox 8"/>
          <p:cNvSpPr txBox="1"/>
          <p:nvPr/>
        </p:nvSpPr>
        <p:spPr>
          <a:xfrm>
            <a:off x="114298" y="1844515"/>
            <a:ext cx="9530034"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solidFill>
                <a:latin typeface="Raleway" charset="0"/>
                <a:ea typeface="Raleway" charset="0"/>
                <a:cs typeface="Raleway" charset="0"/>
              </a:rPr>
              <a:t>Lets start with some reading. We recommend using this time to do some further reading on your chosen subject, as it is  important that your personal statement contains an academic paragraph. </a:t>
            </a:r>
          </a:p>
        </p:txBody>
      </p:sp>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Where do I start?!</a:t>
            </a:r>
            <a:endParaRPr lang="en-US" b="1" dirty="0">
              <a:solidFill>
                <a:srgbClr val="06B2A9"/>
              </a:solidFill>
              <a:latin typeface="Arial" charset="0"/>
              <a:ea typeface="Arial" charset="0"/>
              <a:cs typeface="Arial" charset="0"/>
            </a:endParaRPr>
          </a:p>
        </p:txBody>
      </p:sp>
      <p:pic>
        <p:nvPicPr>
          <p:cNvPr id="1028" name="Picture 4" descr="Image result for reading image">
            <a:extLst>
              <a:ext uri="{FF2B5EF4-FFF2-40B4-BE49-F238E27FC236}">
                <a16:creationId xmlns:a16="http://schemas.microsoft.com/office/drawing/2014/main" id="{50D0B36F-C3BF-4EAE-ADDD-DD532B6CB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072" y="4281679"/>
            <a:ext cx="3657794" cy="205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3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1257"/>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112" y="286973"/>
            <a:ext cx="5449512" cy="3126413"/>
          </a:xfrm>
          <a:prstGeom prst="rect">
            <a:avLst/>
          </a:prstGeom>
        </p:spPr>
      </p:pic>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endParaRPr lang="en-US" b="1" dirty="0">
              <a:solidFill>
                <a:srgbClr val="06B2A9"/>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946FC448-7797-488E-B0AD-610877E6DB88}"/>
              </a:ext>
            </a:extLst>
          </p:cNvPr>
          <p:cNvSpPr/>
          <p:nvPr/>
        </p:nvSpPr>
        <p:spPr>
          <a:xfrm>
            <a:off x="425886" y="365125"/>
            <a:ext cx="10624020" cy="1029256"/>
          </a:xfrm>
          <a:prstGeom prst="rect">
            <a:avLst/>
          </a:prstGeom>
        </p:spPr>
        <p:txBody>
          <a:bodyPr wrap="square">
            <a:spAutoFit/>
          </a:bodyPr>
          <a:lstStyle/>
          <a:p>
            <a:pPr algn="ctr">
              <a:lnSpc>
                <a:spcPct val="110000"/>
              </a:lnSpc>
            </a:pPr>
            <a:r>
              <a:rPr lang="en-US" sz="6000" b="1" u="sng" dirty="0">
                <a:solidFill>
                  <a:srgbClr val="06B2A9"/>
                </a:solidFill>
                <a:latin typeface="Arial" panose="020B0604020202020204" pitchFamily="34" charset="0"/>
                <a:ea typeface="Arial" charset="0"/>
                <a:cs typeface="Arial" panose="020B0604020202020204" pitchFamily="34" charset="0"/>
              </a:rPr>
              <a:t>An Academic Paragraph</a:t>
            </a:r>
            <a:endParaRPr lang="en-US" sz="6000" b="1" dirty="0">
              <a:solidFill>
                <a:srgbClr val="06B2A9"/>
              </a:solidFill>
              <a:latin typeface="Arial" charset="0"/>
              <a:ea typeface="Arial" charset="0"/>
              <a:cs typeface="Arial" charset="0"/>
            </a:endParaRPr>
          </a:p>
        </p:txBody>
      </p:sp>
      <p:sp>
        <p:nvSpPr>
          <p:cNvPr id="3" name="TextBox 2">
            <a:extLst>
              <a:ext uri="{FF2B5EF4-FFF2-40B4-BE49-F238E27FC236}">
                <a16:creationId xmlns:a16="http://schemas.microsoft.com/office/drawing/2014/main" id="{2A086C69-D7D4-4735-AE6B-EADE19AFD53A}"/>
              </a:ext>
            </a:extLst>
          </p:cNvPr>
          <p:cNvSpPr txBox="1"/>
          <p:nvPr/>
        </p:nvSpPr>
        <p:spPr>
          <a:xfrm>
            <a:off x="826718" y="1803747"/>
            <a:ext cx="7701035" cy="3970318"/>
          </a:xfrm>
          <a:prstGeom prst="rect">
            <a:avLst/>
          </a:prstGeom>
          <a:noFill/>
        </p:spPr>
        <p:txBody>
          <a:bodyPr wrap="square" rtlCol="0">
            <a:spAutoFit/>
          </a:bodyPr>
          <a:lstStyle/>
          <a:p>
            <a:r>
              <a:rPr lang="en-GB" sz="3600" dirty="0">
                <a:solidFill>
                  <a:schemeClr val="bg1"/>
                </a:solidFill>
                <a:latin typeface="Raleway" panose="020B0503030101060003" pitchFamily="34" charset="0"/>
              </a:rPr>
              <a:t>Having an academic paragraph in your personal statement is really important and we suggest using the following reading lists to help. You can use this paragraph to analyse a small piece of text from a relevant book/journal or an article. </a:t>
            </a:r>
          </a:p>
        </p:txBody>
      </p:sp>
      <p:pic>
        <p:nvPicPr>
          <p:cNvPr id="7" name="Picture 6" descr="A close up of text on a white background&#10;&#10;Description automatically generated">
            <a:extLst>
              <a:ext uri="{FF2B5EF4-FFF2-40B4-BE49-F238E27FC236}">
                <a16:creationId xmlns:a16="http://schemas.microsoft.com/office/drawing/2014/main" id="{434E6DE2-6927-4701-8110-C327564836DC}"/>
              </a:ext>
            </a:extLst>
          </p:cNvPr>
          <p:cNvPicPr>
            <a:picLocks noChangeAspect="1"/>
          </p:cNvPicPr>
          <p:nvPr/>
        </p:nvPicPr>
        <p:blipFill>
          <a:blip r:embed="rId4"/>
          <a:stretch>
            <a:fillRect/>
          </a:stretch>
        </p:blipFill>
        <p:spPr>
          <a:xfrm>
            <a:off x="8428494" y="2228329"/>
            <a:ext cx="3356041" cy="3356041"/>
          </a:xfrm>
          <a:prstGeom prst="rect">
            <a:avLst/>
          </a:prstGeom>
        </p:spPr>
      </p:pic>
    </p:spTree>
    <p:extLst>
      <p:ext uri="{BB962C8B-B14F-4D97-AF65-F5344CB8AC3E}">
        <p14:creationId xmlns:p14="http://schemas.microsoft.com/office/powerpoint/2010/main" val="2631447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964"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400" dirty="0">
                <a:solidFill>
                  <a:schemeClr val="bg1"/>
                </a:solidFill>
                <a:latin typeface="Raleway"/>
              </a:rPr>
              <a:t>     •BBC science and technology website: </a:t>
            </a:r>
            <a:r>
              <a:rPr lang="en-US" sz="2400" dirty="0">
                <a:solidFill>
                  <a:srgbClr val="06B2A9"/>
                </a:solidFill>
                <a:latin typeface="Raleway"/>
                <a:hlinkClick r:id="rId3">
                  <a:extLst>
                    <a:ext uri="{A12FA001-AC4F-418D-AE19-62706E023703}">
                      <ahyp:hlinkClr xmlns:ahyp="http://schemas.microsoft.com/office/drawing/2018/hyperlinkcolor" val="tx"/>
                    </a:ext>
                  </a:extLst>
                </a:hlinkClick>
              </a:rPr>
              <a:t>http://www.bbc.co.uk/science</a:t>
            </a:r>
            <a:endParaRPr lang="en-US" sz="2400" dirty="0">
              <a:solidFill>
                <a:srgbClr val="06B2A9"/>
              </a:solidFill>
              <a:latin typeface="Raleway"/>
            </a:endParaRPr>
          </a:p>
          <a:p>
            <a:r>
              <a:rPr lang="en-US" sz="2400" dirty="0">
                <a:solidFill>
                  <a:schemeClr val="bg1"/>
                </a:solidFill>
                <a:latin typeface="Raleway"/>
              </a:rPr>
              <a:t>     •BBC news: </a:t>
            </a:r>
            <a:r>
              <a:rPr lang="en-US" sz="2400" dirty="0">
                <a:solidFill>
                  <a:srgbClr val="06B2A9"/>
                </a:solidFill>
                <a:latin typeface="Raleway"/>
                <a:hlinkClick r:id="rId4">
                  <a:extLst>
                    <a:ext uri="{A12FA001-AC4F-418D-AE19-62706E023703}">
                      <ahyp:hlinkClr xmlns:ahyp="http://schemas.microsoft.com/office/drawing/2018/hyperlinkcolor" val="tx"/>
                    </a:ext>
                  </a:extLst>
                </a:hlinkClick>
              </a:rPr>
              <a:t>http://www.bbc.co.uk/news/science_and_environment</a:t>
            </a:r>
            <a:endParaRPr lang="en-US" sz="2400" dirty="0">
              <a:solidFill>
                <a:srgbClr val="06B2A9"/>
              </a:solidFill>
              <a:latin typeface="Raleway"/>
            </a:endParaRPr>
          </a:p>
          <a:p>
            <a:r>
              <a:rPr lang="en-US" sz="2400" dirty="0">
                <a:solidFill>
                  <a:schemeClr val="bg1"/>
                </a:solidFill>
                <a:latin typeface="Raleway"/>
              </a:rPr>
              <a:t>     •The Guardian - </a:t>
            </a:r>
            <a:r>
              <a:rPr lang="en-US" sz="2400" dirty="0">
                <a:solidFill>
                  <a:srgbClr val="06B2A9"/>
                </a:solidFill>
                <a:latin typeface="Raleway"/>
                <a:hlinkClick r:id="rId5">
                  <a:extLst>
                    <a:ext uri="{A12FA001-AC4F-418D-AE19-62706E023703}">
                      <ahyp:hlinkClr xmlns:ahyp="http://schemas.microsoft.com/office/drawing/2018/hyperlinkcolor" val="tx"/>
                    </a:ext>
                  </a:extLst>
                </a:hlinkClick>
              </a:rPr>
              <a:t>https://www.theguardian.com/science</a:t>
            </a:r>
            <a:endParaRPr lang="en-US" sz="2400" dirty="0">
              <a:solidFill>
                <a:srgbClr val="06B2A9"/>
              </a:solidFill>
              <a:latin typeface="Raleway"/>
            </a:endParaRPr>
          </a:p>
          <a:p>
            <a:r>
              <a:rPr lang="en-US" sz="2400" dirty="0">
                <a:solidFill>
                  <a:schemeClr val="bg1"/>
                </a:solidFill>
                <a:latin typeface="Raleway"/>
              </a:rPr>
              <a:t>     •New Scientist: </a:t>
            </a:r>
            <a:r>
              <a:rPr lang="en-US" sz="2400" dirty="0">
                <a:solidFill>
                  <a:srgbClr val="06B2A9"/>
                </a:solidFill>
                <a:latin typeface="Raleway"/>
                <a:hlinkClick r:id="rId6">
                  <a:extLst>
                    <a:ext uri="{A12FA001-AC4F-418D-AE19-62706E023703}">
                      <ahyp:hlinkClr xmlns:ahyp="http://schemas.microsoft.com/office/drawing/2018/hyperlinkcolor" val="tx"/>
                    </a:ext>
                  </a:extLst>
                </a:hlinkClick>
              </a:rPr>
              <a:t>https://www.newscientist.com/</a:t>
            </a:r>
            <a:endParaRPr lang="en-US" sz="2400" dirty="0">
              <a:solidFill>
                <a:srgbClr val="06B2A9"/>
              </a:solidFill>
              <a:latin typeface="Raleway"/>
            </a:endParaRPr>
          </a:p>
          <a:p>
            <a:endParaRPr lang="en-GB" sz="2000" dirty="0">
              <a:solidFill>
                <a:schemeClr val="bg1"/>
              </a:solidFill>
              <a:latin typeface="Raleway"/>
            </a:endParaRPr>
          </a:p>
          <a:p>
            <a:pPr algn="r"/>
            <a:endParaRPr lang="en-GB" sz="2000" i="1" dirty="0">
              <a:latin typeface="Raleway"/>
            </a:endParaRPr>
          </a:p>
          <a:p>
            <a:pPr algn="r"/>
            <a:endParaRPr lang="en-GB" sz="2000" i="1" dirty="0">
              <a:latin typeface="Raleway"/>
            </a:endParaRPr>
          </a:p>
          <a:p>
            <a:pPr algn="r"/>
            <a:endParaRPr lang="en-GB" sz="2000" i="1" u="sng" dirty="0">
              <a:latin typeface="Raleway"/>
            </a:endParaRPr>
          </a:p>
          <a:p>
            <a:pPr algn="r"/>
            <a:endParaRPr lang="en-GB" sz="2400" i="1" u="sng" dirty="0">
              <a:latin typeface="Raleway"/>
            </a:endParaRPr>
          </a:p>
          <a:p>
            <a:pPr algn="r"/>
            <a:r>
              <a:rPr lang="en-GB" sz="2400" i="1" u="sng" dirty="0">
                <a:latin typeface="Raleway"/>
              </a:rPr>
              <a:t>Physics journals </a:t>
            </a:r>
            <a:endParaRPr lang="en-GB" sz="2400" u="sng" dirty="0">
              <a:latin typeface="Raleway"/>
            </a:endParaRPr>
          </a:p>
          <a:p>
            <a:pPr algn="r"/>
            <a:r>
              <a:rPr lang="en-US" sz="2400" dirty="0">
                <a:latin typeface="Raleway"/>
              </a:rPr>
              <a:t>•Physics Review: </a:t>
            </a:r>
            <a:r>
              <a:rPr lang="en-US" sz="2400" dirty="0">
                <a:solidFill>
                  <a:srgbClr val="06B2A9"/>
                </a:solidFill>
                <a:latin typeface="Raleway"/>
                <a:hlinkClick r:id="rId7">
                  <a:extLst>
                    <a:ext uri="{A12FA001-AC4F-418D-AE19-62706E023703}">
                      <ahyp:hlinkClr xmlns:ahyp="http://schemas.microsoft.com/office/drawing/2018/hyperlinkcolor" val="tx"/>
                    </a:ext>
                  </a:extLst>
                </a:hlinkClick>
              </a:rPr>
              <a:t>https://www.hoddereducation.co.uk/physicsreview</a:t>
            </a:r>
            <a:endParaRPr lang="en-US" sz="2400" dirty="0">
              <a:solidFill>
                <a:srgbClr val="06B2A9"/>
              </a:solidFill>
              <a:latin typeface="Raleway"/>
            </a:endParaRPr>
          </a:p>
          <a:p>
            <a:pPr algn="r"/>
            <a:r>
              <a:rPr lang="en-US" sz="2400" dirty="0">
                <a:solidFill>
                  <a:schemeClr val="bg1"/>
                </a:solidFill>
                <a:latin typeface="Raleway"/>
              </a:rPr>
              <a:t>•Physics World: </a:t>
            </a:r>
            <a:r>
              <a:rPr lang="en-US" sz="2400" dirty="0">
                <a:solidFill>
                  <a:srgbClr val="06B2A9"/>
                </a:solidFill>
                <a:latin typeface="Raleway"/>
                <a:hlinkClick r:id="rId8">
                  <a:extLst>
                    <a:ext uri="{A12FA001-AC4F-418D-AE19-62706E023703}">
                      <ahyp:hlinkClr xmlns:ahyp="http://schemas.microsoft.com/office/drawing/2018/hyperlinkcolor" val="tx"/>
                    </a:ext>
                  </a:extLst>
                </a:hlinkClick>
              </a:rPr>
              <a:t>https://physicsworld.com/</a:t>
            </a:r>
          </a:p>
          <a:p>
            <a:pPr algn="r"/>
            <a:r>
              <a:rPr lang="en-US" sz="2400" dirty="0">
                <a:solidFill>
                  <a:schemeClr val="bg1"/>
                </a:solidFill>
                <a:latin typeface="Raleway"/>
              </a:rPr>
              <a:t>•New Scientist: </a:t>
            </a:r>
            <a:r>
              <a:rPr lang="en-US" sz="2400" dirty="0">
                <a:solidFill>
                  <a:srgbClr val="06B2A9"/>
                </a:solidFill>
                <a:latin typeface="Raleway"/>
                <a:hlinkClick r:id="rId6">
                  <a:extLst>
                    <a:ext uri="{A12FA001-AC4F-418D-AE19-62706E023703}">
                      <ahyp:hlinkClr xmlns:ahyp="http://schemas.microsoft.com/office/drawing/2018/hyperlinkcolor" val="tx"/>
                    </a:ext>
                  </a:extLst>
                </a:hlinkClick>
              </a:rPr>
              <a:t>https://www.newscientist.com/</a:t>
            </a:r>
          </a:p>
          <a:p>
            <a:pPr algn="r"/>
            <a:r>
              <a:rPr lang="en-US" sz="2400" dirty="0">
                <a:solidFill>
                  <a:schemeClr val="bg1"/>
                </a:solidFill>
                <a:latin typeface="Raleway"/>
              </a:rPr>
              <a:t>•Scientific American: </a:t>
            </a:r>
            <a:r>
              <a:rPr lang="en-US" sz="2400" dirty="0">
                <a:solidFill>
                  <a:srgbClr val="06B2A9"/>
                </a:solidFill>
                <a:latin typeface="Raleway"/>
                <a:hlinkClick r:id="rId9">
                  <a:extLst>
                    <a:ext uri="{A12FA001-AC4F-418D-AE19-62706E023703}">
                      <ahyp:hlinkClr xmlns:ahyp="http://schemas.microsoft.com/office/drawing/2018/hyperlinkcolor" val="tx"/>
                    </a:ext>
                  </a:extLst>
                </a:hlinkClick>
              </a:rPr>
              <a:t>https://www.scientificamerican.com/   </a:t>
            </a:r>
            <a:endParaRPr lang="en-GB" sz="2400" dirty="0">
              <a:solidFill>
                <a:srgbClr val="06B2A9"/>
              </a:solidFill>
            </a:endParaRPr>
          </a:p>
          <a:p>
            <a:endParaRPr lang="en-GB" sz="2400" dirty="0">
              <a:solidFill>
                <a:schemeClr val="bg1"/>
              </a:solidFill>
            </a:endParaRPr>
          </a:p>
          <a:p>
            <a:endParaRPr lang="en-US" sz="2400" dirty="0">
              <a:solidFill>
                <a:schemeClr val="bg1"/>
              </a:solidFill>
              <a:latin typeface="Raleway"/>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9532" y="0"/>
            <a:ext cx="7039505" cy="4038600"/>
          </a:xfrm>
          <a:prstGeom prst="rect">
            <a:avLst/>
          </a:prstGeom>
        </p:spPr>
      </p:pic>
      <p:sp>
        <p:nvSpPr>
          <p:cNvPr id="6" name="Title 1"/>
          <p:cNvSpPr txBox="1">
            <a:spLocks/>
          </p:cNvSpPr>
          <p:nvPr/>
        </p:nvSpPr>
        <p:spPr>
          <a:xfrm>
            <a:off x="332591" y="136089"/>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Reading </a:t>
            </a:r>
            <a:r>
              <a:rPr lang="en-US" sz="5400" b="1" u="sng" dirty="0">
                <a:solidFill>
                  <a:srgbClr val="06B2A9"/>
                </a:solidFill>
                <a:latin typeface="Raleway" panose="020B0503030101060003"/>
                <a:ea typeface="Arial" charset="0"/>
                <a:cs typeface="Arial" panose="020B0604020202020204" pitchFamily="34" charset="0"/>
              </a:rPr>
              <a:t>Suggestions</a:t>
            </a:r>
            <a:endParaRPr lang="en-US" sz="5400" b="1" dirty="0">
              <a:solidFill>
                <a:srgbClr val="06B2A9"/>
              </a:solidFill>
              <a:latin typeface="Raleway" panose="020B0503030101060003"/>
              <a:ea typeface="Arial" charset="0"/>
              <a:cs typeface="Arial" charset="0"/>
            </a:endParaRPr>
          </a:p>
        </p:txBody>
      </p:sp>
      <p:pic>
        <p:nvPicPr>
          <p:cNvPr id="3" name="Picture 2">
            <a:extLst>
              <a:ext uri="{FF2B5EF4-FFF2-40B4-BE49-F238E27FC236}">
                <a16:creationId xmlns:a16="http://schemas.microsoft.com/office/drawing/2014/main" id="{41DF0027-A2D7-4851-8160-CBFB0DE9F15A}"/>
              </a:ext>
            </a:extLst>
          </p:cNvPr>
          <p:cNvPicPr>
            <a:picLocks noChangeAspect="1"/>
          </p:cNvPicPr>
          <p:nvPr/>
        </p:nvPicPr>
        <p:blipFill>
          <a:blip r:embed="rId11"/>
          <a:stretch>
            <a:fillRect/>
          </a:stretch>
        </p:blipFill>
        <p:spPr>
          <a:xfrm>
            <a:off x="9710057" y="2290028"/>
            <a:ext cx="1977590" cy="1977590"/>
          </a:xfrm>
          <a:prstGeom prst="rect">
            <a:avLst/>
          </a:prstGeom>
        </p:spPr>
      </p:pic>
      <p:pic>
        <p:nvPicPr>
          <p:cNvPr id="4" name="Picture 3" descr="A picture containing food, fruit&#10;&#10;Description automatically generated">
            <a:extLst>
              <a:ext uri="{FF2B5EF4-FFF2-40B4-BE49-F238E27FC236}">
                <a16:creationId xmlns:a16="http://schemas.microsoft.com/office/drawing/2014/main" id="{ACB97EE4-731B-41FC-835D-20AA9BA6C7AF}"/>
              </a:ext>
            </a:extLst>
          </p:cNvPr>
          <p:cNvPicPr>
            <a:picLocks noChangeAspect="1"/>
          </p:cNvPicPr>
          <p:nvPr/>
        </p:nvPicPr>
        <p:blipFill>
          <a:blip r:embed="rId12"/>
          <a:stretch>
            <a:fillRect/>
          </a:stretch>
        </p:blipFill>
        <p:spPr>
          <a:xfrm>
            <a:off x="332591" y="3211285"/>
            <a:ext cx="2200693" cy="2966151"/>
          </a:xfrm>
          <a:prstGeom prst="rect">
            <a:avLst/>
          </a:prstGeom>
        </p:spPr>
      </p:pic>
    </p:spTree>
    <p:extLst>
      <p:ext uri="{BB962C8B-B14F-4D97-AF65-F5344CB8AC3E}">
        <p14:creationId xmlns:p14="http://schemas.microsoft.com/office/powerpoint/2010/main" val="251435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443" y="365125"/>
            <a:ext cx="6743260" cy="3868643"/>
          </a:xfrm>
          <a:prstGeom prst="rect">
            <a:avLst/>
          </a:prstGeom>
        </p:spPr>
      </p:pic>
      <p:sp>
        <p:nvSpPr>
          <p:cNvPr id="9" name="TextBox 8"/>
          <p:cNvSpPr txBox="1"/>
          <p:nvPr/>
        </p:nvSpPr>
        <p:spPr>
          <a:xfrm>
            <a:off x="180521" y="1555433"/>
            <a:ext cx="9275714" cy="2554545"/>
          </a:xfrm>
          <a:prstGeom prst="rect">
            <a:avLst/>
          </a:prstGeom>
          <a:noFill/>
        </p:spPr>
        <p:txBody>
          <a:bodyPr wrap="square" rtlCol="0">
            <a:spAutoFit/>
          </a:bodyPr>
          <a:lstStyle/>
          <a:p>
            <a:r>
              <a:rPr lang="en-US" sz="2000" b="1" u="sng" dirty="0">
                <a:solidFill>
                  <a:schemeClr val="bg1"/>
                </a:solidFill>
                <a:latin typeface="Raleway"/>
              </a:rPr>
              <a:t>Books</a:t>
            </a:r>
          </a:p>
          <a:p>
            <a:r>
              <a:rPr lang="en-US" sz="2000" dirty="0">
                <a:solidFill>
                  <a:schemeClr val="bg1"/>
                </a:solidFill>
                <a:latin typeface="Raleway"/>
              </a:rPr>
              <a:t>•</a:t>
            </a:r>
            <a:r>
              <a:rPr lang="en-US" sz="2000" i="1" dirty="0">
                <a:solidFill>
                  <a:schemeClr val="bg1"/>
                </a:solidFill>
                <a:latin typeface="Raleway"/>
              </a:rPr>
              <a:t>A Short History of Nearly Everything </a:t>
            </a:r>
            <a:r>
              <a:rPr lang="en-US" sz="2000" dirty="0">
                <a:solidFill>
                  <a:schemeClr val="bg1"/>
                </a:solidFill>
                <a:latin typeface="Raleway"/>
              </a:rPr>
              <a:t>by Bill Bryson</a:t>
            </a:r>
          </a:p>
          <a:p>
            <a:r>
              <a:rPr lang="en-US" sz="2000" i="1" dirty="0">
                <a:solidFill>
                  <a:schemeClr val="bg1"/>
                </a:solidFill>
                <a:latin typeface="Raleway"/>
              </a:rPr>
              <a:t>•Surely You're Joking, </a:t>
            </a:r>
            <a:r>
              <a:rPr lang="en-US" sz="2000" i="1" dirty="0" err="1">
                <a:solidFill>
                  <a:schemeClr val="bg1"/>
                </a:solidFill>
                <a:latin typeface="Raleway"/>
              </a:rPr>
              <a:t>Mr</a:t>
            </a:r>
            <a:r>
              <a:rPr lang="en-US" sz="2000" i="1" dirty="0">
                <a:solidFill>
                  <a:schemeClr val="bg1"/>
                </a:solidFill>
                <a:latin typeface="Raleway"/>
              </a:rPr>
              <a:t> Feynman! </a:t>
            </a:r>
            <a:r>
              <a:rPr lang="en-US" sz="2000" dirty="0">
                <a:solidFill>
                  <a:schemeClr val="bg1"/>
                </a:solidFill>
                <a:latin typeface="Raleway"/>
              </a:rPr>
              <a:t>by Richard Feynman</a:t>
            </a:r>
          </a:p>
          <a:p>
            <a:r>
              <a:rPr lang="en-US" sz="2000" dirty="0">
                <a:solidFill>
                  <a:schemeClr val="bg1"/>
                </a:solidFill>
                <a:latin typeface="Raleway"/>
              </a:rPr>
              <a:t>•</a:t>
            </a:r>
            <a:r>
              <a:rPr lang="en-US" sz="2000" i="1" dirty="0">
                <a:solidFill>
                  <a:schemeClr val="bg1"/>
                </a:solidFill>
                <a:latin typeface="Raleway"/>
              </a:rPr>
              <a:t>Bad Science </a:t>
            </a:r>
            <a:r>
              <a:rPr lang="en-US" sz="2000" dirty="0">
                <a:solidFill>
                  <a:schemeClr val="bg1"/>
                </a:solidFill>
                <a:latin typeface="Raleway"/>
              </a:rPr>
              <a:t>by Ben Goldacre</a:t>
            </a:r>
          </a:p>
          <a:p>
            <a:r>
              <a:rPr lang="en-GB" sz="2000" dirty="0">
                <a:solidFill>
                  <a:schemeClr val="bg1"/>
                </a:solidFill>
                <a:latin typeface="Raleway"/>
              </a:rPr>
              <a:t>•</a:t>
            </a:r>
            <a:r>
              <a:rPr lang="en-GB" sz="2000" i="1" dirty="0">
                <a:solidFill>
                  <a:schemeClr val="bg1"/>
                </a:solidFill>
                <a:latin typeface="Raleway"/>
              </a:rPr>
              <a:t>The Grand Design </a:t>
            </a:r>
            <a:r>
              <a:rPr lang="en-GB" sz="2000" dirty="0">
                <a:solidFill>
                  <a:schemeClr val="bg1"/>
                </a:solidFill>
                <a:latin typeface="Raleway"/>
              </a:rPr>
              <a:t>by Stephen </a:t>
            </a:r>
            <a:r>
              <a:rPr lang="en-GB" sz="2000" dirty="0" err="1">
                <a:solidFill>
                  <a:schemeClr val="bg1"/>
                </a:solidFill>
                <a:latin typeface="Raleway"/>
              </a:rPr>
              <a:t>Hawkin</a:t>
            </a:r>
            <a:r>
              <a:rPr lang="en-GB" sz="2000" dirty="0">
                <a:solidFill>
                  <a:schemeClr val="bg1"/>
                </a:solidFill>
                <a:latin typeface="Raleway"/>
              </a:rPr>
              <a:t> and Leonard </a:t>
            </a:r>
            <a:r>
              <a:rPr lang="en-GB" sz="2000" dirty="0" err="1">
                <a:solidFill>
                  <a:schemeClr val="bg1"/>
                </a:solidFill>
                <a:latin typeface="Raleway"/>
              </a:rPr>
              <a:t>Mlodinow</a:t>
            </a:r>
            <a:endParaRPr lang="en-GB" sz="2000" dirty="0">
              <a:solidFill>
                <a:schemeClr val="bg1"/>
              </a:solidFill>
              <a:latin typeface="Raleway"/>
            </a:endParaRPr>
          </a:p>
          <a:p>
            <a:r>
              <a:rPr lang="en-GB" sz="2000" dirty="0">
                <a:solidFill>
                  <a:schemeClr val="bg1"/>
                </a:solidFill>
                <a:latin typeface="Raleway"/>
              </a:rPr>
              <a:t>•</a:t>
            </a:r>
            <a:r>
              <a:rPr lang="en-GB" sz="2000" i="1" dirty="0">
                <a:solidFill>
                  <a:schemeClr val="bg1"/>
                </a:solidFill>
                <a:latin typeface="Raleway"/>
              </a:rPr>
              <a:t>Newton </a:t>
            </a:r>
            <a:r>
              <a:rPr lang="en-GB" sz="2000" dirty="0">
                <a:solidFill>
                  <a:schemeClr val="bg1"/>
                </a:solidFill>
                <a:latin typeface="Raleway"/>
              </a:rPr>
              <a:t>by Peter Ackroyd</a:t>
            </a:r>
          </a:p>
          <a:p>
            <a:r>
              <a:rPr lang="en-GB" sz="2000" i="1" dirty="0">
                <a:solidFill>
                  <a:schemeClr val="bg1"/>
                </a:solidFill>
                <a:latin typeface="Raleway"/>
              </a:rPr>
              <a:t>•The Quantum Universe: Everything that can happen does happen by </a:t>
            </a:r>
            <a:r>
              <a:rPr lang="en-GB" sz="2000" dirty="0">
                <a:solidFill>
                  <a:schemeClr val="bg1"/>
                </a:solidFill>
                <a:latin typeface="Raleway"/>
              </a:rPr>
              <a:t>Brian Cox and Jeff Forshaw</a:t>
            </a:r>
          </a:p>
        </p:txBody>
      </p:sp>
      <p:sp>
        <p:nvSpPr>
          <p:cNvPr id="6" name="Title 1"/>
          <p:cNvSpPr txBox="1">
            <a:spLocks/>
          </p:cNvSpPr>
          <p:nvPr/>
        </p:nvSpPr>
        <p:spPr>
          <a:xfrm>
            <a:off x="332591" y="365125"/>
            <a:ext cx="10515600" cy="10562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Reading Suggestions</a:t>
            </a:r>
            <a:endParaRPr lang="en-US" b="1" dirty="0">
              <a:solidFill>
                <a:srgbClr val="06B2A9"/>
              </a:solidFill>
              <a:latin typeface="Arial" charset="0"/>
              <a:ea typeface="Arial" charset="0"/>
              <a:cs typeface="Arial" charset="0"/>
            </a:endParaRPr>
          </a:p>
        </p:txBody>
      </p:sp>
      <p:sp>
        <p:nvSpPr>
          <p:cNvPr id="7" name="TextBox 6">
            <a:extLst>
              <a:ext uri="{FF2B5EF4-FFF2-40B4-BE49-F238E27FC236}">
                <a16:creationId xmlns:a16="http://schemas.microsoft.com/office/drawing/2014/main" id="{15302A5C-ED4B-40BF-A7CB-4F5EA7A480BE}"/>
              </a:ext>
            </a:extLst>
          </p:cNvPr>
          <p:cNvSpPr txBox="1"/>
          <p:nvPr/>
        </p:nvSpPr>
        <p:spPr>
          <a:xfrm>
            <a:off x="180520" y="4233768"/>
            <a:ext cx="11830959" cy="2246769"/>
          </a:xfrm>
          <a:prstGeom prst="rect">
            <a:avLst/>
          </a:prstGeom>
          <a:noFill/>
        </p:spPr>
        <p:txBody>
          <a:bodyPr wrap="square" rtlCol="0">
            <a:spAutoFit/>
          </a:bodyPr>
          <a:lstStyle/>
          <a:p>
            <a:r>
              <a:rPr lang="en-US" sz="2000" dirty="0">
                <a:solidFill>
                  <a:schemeClr val="bg1"/>
                </a:solidFill>
                <a:latin typeface="Raleway"/>
              </a:rPr>
              <a:t>•</a:t>
            </a:r>
            <a:r>
              <a:rPr lang="en-US" sz="2000" i="1" dirty="0">
                <a:solidFill>
                  <a:schemeClr val="bg1"/>
                </a:solidFill>
                <a:latin typeface="Raleway"/>
              </a:rPr>
              <a:t>Five Equations that changed the world </a:t>
            </a:r>
            <a:r>
              <a:rPr lang="en-US" sz="2000" dirty="0">
                <a:solidFill>
                  <a:schemeClr val="bg1"/>
                </a:solidFill>
                <a:latin typeface="Raleway"/>
              </a:rPr>
              <a:t>by Michael Guillen</a:t>
            </a:r>
          </a:p>
          <a:p>
            <a:r>
              <a:rPr lang="en-US" sz="2000" dirty="0">
                <a:solidFill>
                  <a:schemeClr val="bg1"/>
                </a:solidFill>
                <a:latin typeface="Raleway"/>
              </a:rPr>
              <a:t>•</a:t>
            </a:r>
            <a:r>
              <a:rPr lang="en-US" sz="2000" i="1" dirty="0">
                <a:solidFill>
                  <a:schemeClr val="bg1"/>
                </a:solidFill>
                <a:latin typeface="Raleway"/>
              </a:rPr>
              <a:t>Mathematical Methods for Physics and Engineering </a:t>
            </a:r>
            <a:r>
              <a:rPr lang="en-US" sz="2000" dirty="0">
                <a:solidFill>
                  <a:schemeClr val="bg1"/>
                </a:solidFill>
                <a:latin typeface="Raleway"/>
              </a:rPr>
              <a:t>by K Riley, M Hobson &amp; S Bence</a:t>
            </a:r>
          </a:p>
          <a:p>
            <a:r>
              <a:rPr lang="en-US" sz="2000" dirty="0">
                <a:solidFill>
                  <a:schemeClr val="bg1"/>
                </a:solidFill>
                <a:latin typeface="Raleway"/>
              </a:rPr>
              <a:t>•</a:t>
            </a:r>
            <a:r>
              <a:rPr lang="en-US" sz="2000" i="1" dirty="0">
                <a:solidFill>
                  <a:schemeClr val="bg1"/>
                </a:solidFill>
                <a:latin typeface="Raleway"/>
              </a:rPr>
              <a:t>Fundamentals of Physics </a:t>
            </a:r>
            <a:r>
              <a:rPr lang="en-US" sz="2000" dirty="0">
                <a:solidFill>
                  <a:schemeClr val="bg1"/>
                </a:solidFill>
                <a:latin typeface="Raleway"/>
              </a:rPr>
              <a:t>6th Ed by Halliday, Resnick and Walker</a:t>
            </a:r>
          </a:p>
          <a:p>
            <a:r>
              <a:rPr lang="en-US" sz="2000" dirty="0">
                <a:solidFill>
                  <a:schemeClr val="bg1"/>
                </a:solidFill>
                <a:latin typeface="Raleway"/>
              </a:rPr>
              <a:t>•</a:t>
            </a:r>
            <a:r>
              <a:rPr lang="en-US" sz="2000" i="1" dirty="0">
                <a:solidFill>
                  <a:schemeClr val="bg1"/>
                </a:solidFill>
                <a:latin typeface="Raleway"/>
              </a:rPr>
              <a:t>An introduction to Physical Geology </a:t>
            </a:r>
            <a:r>
              <a:rPr lang="en-US" sz="2000" dirty="0">
                <a:solidFill>
                  <a:schemeClr val="bg1"/>
                </a:solidFill>
                <a:latin typeface="Raleway"/>
              </a:rPr>
              <a:t>by Davidson, Reed &amp; David, Exploring Earth</a:t>
            </a:r>
          </a:p>
          <a:p>
            <a:r>
              <a:rPr lang="en-US" sz="2000" dirty="0">
                <a:solidFill>
                  <a:schemeClr val="bg1"/>
                </a:solidFill>
                <a:latin typeface="Raleway"/>
              </a:rPr>
              <a:t>•</a:t>
            </a:r>
            <a:r>
              <a:rPr lang="en-US" sz="2000" i="1" dirty="0">
                <a:solidFill>
                  <a:schemeClr val="bg1"/>
                </a:solidFill>
                <a:latin typeface="Raleway"/>
              </a:rPr>
              <a:t>Sustainable Energy without the Hot air </a:t>
            </a:r>
            <a:r>
              <a:rPr lang="en-US" sz="2000" dirty="0">
                <a:solidFill>
                  <a:schemeClr val="bg1"/>
                </a:solidFill>
                <a:latin typeface="Raleway"/>
              </a:rPr>
              <a:t>by David JC Mackay</a:t>
            </a:r>
          </a:p>
          <a:p>
            <a:r>
              <a:rPr lang="en-US" sz="2000" dirty="0">
                <a:solidFill>
                  <a:schemeClr val="bg1"/>
                </a:solidFill>
                <a:latin typeface="Raleway"/>
              </a:rPr>
              <a:t>•</a:t>
            </a:r>
            <a:r>
              <a:rPr lang="en-US" sz="2000" i="1" dirty="0">
                <a:solidFill>
                  <a:schemeClr val="bg1"/>
                </a:solidFill>
                <a:latin typeface="Raleway"/>
              </a:rPr>
              <a:t>Engineering - A beginner’s guide </a:t>
            </a:r>
            <a:r>
              <a:rPr lang="en-US" sz="2000" dirty="0">
                <a:solidFill>
                  <a:schemeClr val="bg1"/>
                </a:solidFill>
                <a:latin typeface="Raleway"/>
              </a:rPr>
              <a:t>by Natasha McCarthy</a:t>
            </a:r>
          </a:p>
          <a:p>
            <a:r>
              <a:rPr lang="en-US" sz="2000" dirty="0">
                <a:solidFill>
                  <a:schemeClr val="bg1"/>
                </a:solidFill>
                <a:latin typeface="Raleway"/>
              </a:rPr>
              <a:t>•</a:t>
            </a:r>
            <a:r>
              <a:rPr lang="en-US" sz="2000" i="1" dirty="0">
                <a:solidFill>
                  <a:schemeClr val="bg1"/>
                </a:solidFill>
                <a:latin typeface="Raleway"/>
              </a:rPr>
              <a:t>Structures (or why things don't fall down) </a:t>
            </a:r>
            <a:r>
              <a:rPr lang="en-US" sz="2000" dirty="0">
                <a:solidFill>
                  <a:schemeClr val="bg1"/>
                </a:solidFill>
                <a:latin typeface="Raleway"/>
              </a:rPr>
              <a:t>by J. E. Gordon</a:t>
            </a:r>
            <a:endParaRPr lang="en-GB" sz="2000" dirty="0">
              <a:solidFill>
                <a:schemeClr val="bg1"/>
              </a:solidFill>
              <a:latin typeface="Raleway"/>
            </a:endParaRPr>
          </a:p>
        </p:txBody>
      </p:sp>
      <p:pic>
        <p:nvPicPr>
          <p:cNvPr id="2" name="Picture 1">
            <a:extLst>
              <a:ext uri="{FF2B5EF4-FFF2-40B4-BE49-F238E27FC236}">
                <a16:creationId xmlns:a16="http://schemas.microsoft.com/office/drawing/2014/main" id="{DE2DCF17-B700-4791-A9A8-7ABC33FC3452}"/>
              </a:ext>
            </a:extLst>
          </p:cNvPr>
          <p:cNvPicPr>
            <a:picLocks noChangeAspect="1"/>
          </p:cNvPicPr>
          <p:nvPr/>
        </p:nvPicPr>
        <p:blipFill>
          <a:blip r:embed="rId4"/>
          <a:stretch>
            <a:fillRect/>
          </a:stretch>
        </p:blipFill>
        <p:spPr>
          <a:xfrm>
            <a:off x="8609783" y="1677916"/>
            <a:ext cx="2773754" cy="1733596"/>
          </a:xfrm>
          <a:prstGeom prst="rect">
            <a:avLst/>
          </a:prstGeom>
        </p:spPr>
      </p:pic>
    </p:spTree>
    <p:extLst>
      <p:ext uri="{BB962C8B-B14F-4D97-AF65-F5344CB8AC3E}">
        <p14:creationId xmlns:p14="http://schemas.microsoft.com/office/powerpoint/2010/main" val="92802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rcRect/>
          <a:stretch/>
        </p:blipFill>
        <p:spPr>
          <a:xfrm>
            <a:off x="298295" y="4012841"/>
            <a:ext cx="1908785" cy="2828473"/>
          </a:xfrm>
          <a:prstGeom prst="rect">
            <a:avLst/>
          </a:prstGeom>
        </p:spPr>
      </p:pic>
      <p:sp>
        <p:nvSpPr>
          <p:cNvPr id="9" name="TextBox 8"/>
          <p:cNvSpPr txBox="1"/>
          <p:nvPr/>
        </p:nvSpPr>
        <p:spPr>
          <a:xfrm>
            <a:off x="298295" y="1590878"/>
            <a:ext cx="10641054" cy="2031325"/>
          </a:xfrm>
          <a:prstGeom prst="rect">
            <a:avLst/>
          </a:prstGeom>
          <a:noFill/>
        </p:spPr>
        <p:txBody>
          <a:bodyPr wrap="square" rtlCol="0">
            <a:spAutoFit/>
          </a:bodyPr>
          <a:lstStyle/>
          <a:p>
            <a:pPr>
              <a:lnSpc>
                <a:spcPct val="90000"/>
              </a:lnSpc>
            </a:pPr>
            <a:r>
              <a:rPr lang="en-US" altLang="en-US" sz="2000" dirty="0">
                <a:solidFill>
                  <a:schemeClr val="bg1"/>
                </a:solidFill>
                <a:latin typeface="Raleway" charset="0"/>
                <a:ea typeface="Raleway" charset="0"/>
                <a:cs typeface="Raleway" charset="0"/>
              </a:rPr>
              <a:t>•TED talks on </a:t>
            </a:r>
            <a:r>
              <a:rPr lang="en-US" altLang="en-US" sz="2000" dirty="0">
                <a:solidFill>
                  <a:srgbClr val="06B2A9"/>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https://www.ted.com/talks</a:t>
            </a:r>
            <a:endParaRPr lang="en-US" altLang="en-US" sz="2000" dirty="0">
              <a:solidFill>
                <a:srgbClr val="06B2A9"/>
              </a:solidFill>
              <a:latin typeface="Raleway" charset="0"/>
              <a:ea typeface="Raleway" charset="0"/>
              <a:cs typeface="Raleway" charset="0"/>
            </a:endParaRPr>
          </a:p>
          <a:p>
            <a:pPr>
              <a:lnSpc>
                <a:spcPct val="90000"/>
              </a:lnSpc>
            </a:pPr>
            <a:r>
              <a:rPr lang="en-US" altLang="en-US" sz="2000" dirty="0">
                <a:solidFill>
                  <a:schemeClr val="bg1"/>
                </a:solidFill>
                <a:latin typeface="Raleway" charset="0"/>
                <a:ea typeface="Raleway" charset="0"/>
                <a:cs typeface="Raleway" charset="0"/>
              </a:rPr>
              <a:t>•Khan Academy website for online lectures: </a:t>
            </a:r>
            <a:r>
              <a:rPr lang="en-US" altLang="en-US" sz="2000" dirty="0">
                <a:solidFill>
                  <a:srgbClr val="06B2A9"/>
                </a:solidFill>
                <a:latin typeface="Raleway" charset="0"/>
                <a:ea typeface="Raleway" charset="0"/>
                <a:cs typeface="Raleway" charset="0"/>
                <a:hlinkClick r:id="rId5">
                  <a:extLst>
                    <a:ext uri="{A12FA001-AC4F-418D-AE19-62706E023703}">
                      <ahyp:hlinkClr xmlns:ahyp="http://schemas.microsoft.com/office/drawing/2018/hyperlinkcolor" val="tx"/>
                    </a:ext>
                  </a:extLst>
                </a:hlinkClick>
              </a:rPr>
              <a:t>https://www.khanacademy.org/science</a:t>
            </a:r>
            <a:endParaRPr lang="en-US" altLang="en-US" sz="2000" dirty="0">
              <a:solidFill>
                <a:srgbClr val="06B2A9"/>
              </a:solidFill>
              <a:latin typeface="Raleway" charset="0"/>
              <a:ea typeface="Raleway" charset="0"/>
              <a:cs typeface="Raleway" charset="0"/>
            </a:endParaRPr>
          </a:p>
          <a:p>
            <a:pPr>
              <a:lnSpc>
                <a:spcPct val="90000"/>
              </a:lnSpc>
            </a:pPr>
            <a:r>
              <a:rPr lang="en-US" altLang="en-US" sz="2000" dirty="0">
                <a:solidFill>
                  <a:schemeClr val="bg1"/>
                </a:solidFill>
                <a:latin typeface="Raleway" charset="0"/>
                <a:ea typeface="Raleway" charset="0"/>
                <a:cs typeface="Raleway" charset="0"/>
              </a:rPr>
              <a:t>•The Large Hadron Collider - </a:t>
            </a:r>
            <a:r>
              <a:rPr lang="en-US" altLang="en-US" sz="2000" dirty="0">
                <a:solidFill>
                  <a:srgbClr val="06B2A9"/>
                </a:solidFill>
                <a:latin typeface="Raleway" charset="0"/>
                <a:ea typeface="Raleway" charset="0"/>
                <a:cs typeface="Raleway" charset="0"/>
                <a:hlinkClick r:id="rId6">
                  <a:extLst>
                    <a:ext uri="{A12FA001-AC4F-418D-AE19-62706E023703}">
                      <ahyp:hlinkClr xmlns:ahyp="http://schemas.microsoft.com/office/drawing/2018/hyperlinkcolor" val="tx"/>
                    </a:ext>
                  </a:extLst>
                </a:hlinkClick>
              </a:rPr>
              <a:t>https://home.cern/science/accelerators/large-hadron-collider</a:t>
            </a:r>
            <a:endParaRPr lang="en-US" altLang="en-US" sz="2000" dirty="0">
              <a:solidFill>
                <a:srgbClr val="06B2A9"/>
              </a:solidFill>
              <a:latin typeface="Raleway" charset="0"/>
              <a:ea typeface="Raleway" charset="0"/>
              <a:cs typeface="Raleway" charset="0"/>
            </a:endParaRPr>
          </a:p>
          <a:p>
            <a:pPr>
              <a:lnSpc>
                <a:spcPct val="90000"/>
              </a:lnSpc>
            </a:pPr>
            <a:r>
              <a:rPr lang="en-US" altLang="en-US" sz="2000" dirty="0">
                <a:solidFill>
                  <a:schemeClr val="bg1"/>
                </a:solidFill>
                <a:latin typeface="Raleway" charset="0"/>
                <a:ea typeface="Raleway" charset="0"/>
                <a:cs typeface="Raleway" charset="0"/>
              </a:rPr>
              <a:t>•Science Museum – Learning Resources: </a:t>
            </a:r>
            <a:r>
              <a:rPr lang="en-US" altLang="en-US" sz="2000" dirty="0">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https://learning-resources.sciencemuseum.org.uk/resources/</a:t>
            </a:r>
            <a:endParaRPr lang="en-US" altLang="en-US" sz="2000" dirty="0">
              <a:solidFill>
                <a:srgbClr val="06B2A9"/>
              </a:solidFill>
              <a:latin typeface="Raleway" charset="0"/>
              <a:ea typeface="Raleway" charset="0"/>
              <a:cs typeface="Raleway" charset="0"/>
            </a:endParaRPr>
          </a:p>
          <a:p>
            <a:pPr>
              <a:lnSpc>
                <a:spcPct val="90000"/>
              </a:lnSpc>
            </a:pPr>
            <a:r>
              <a:rPr lang="en-US" altLang="en-US" sz="2000" dirty="0">
                <a:solidFill>
                  <a:schemeClr val="bg1"/>
                </a:solidFill>
                <a:latin typeface="Raleway" charset="0"/>
                <a:ea typeface="Raleway" charset="0"/>
                <a:cs typeface="Raleway" charset="0"/>
              </a:rPr>
              <a:t>•Royal Observatory Greenwich </a:t>
            </a:r>
            <a:r>
              <a:rPr lang="en-US" altLang="en-US" sz="2000" dirty="0">
                <a:solidFill>
                  <a:srgbClr val="06B2A9"/>
                </a:solidFill>
                <a:latin typeface="Raleway" charset="0"/>
                <a:ea typeface="Raleway" charset="0"/>
                <a:cs typeface="Raleway" charset="0"/>
              </a:rPr>
              <a:t>- </a:t>
            </a:r>
            <a:r>
              <a:rPr lang="en-US" altLang="en-US" sz="2000" dirty="0">
                <a:solidFill>
                  <a:srgbClr val="06B2A9"/>
                </a:solidFill>
                <a:latin typeface="Raleway" charset="0"/>
                <a:ea typeface="Raleway" charset="0"/>
                <a:cs typeface="Raleway" charset="0"/>
                <a:hlinkClick r:id="rId8">
                  <a:extLst>
                    <a:ext uri="{A12FA001-AC4F-418D-AE19-62706E023703}">
                      <ahyp:hlinkClr xmlns:ahyp="http://schemas.microsoft.com/office/drawing/2018/hyperlinkcolor" val="tx"/>
                    </a:ext>
                  </a:extLst>
                </a:hlinkClick>
              </a:rPr>
              <a:t>https://www.rmg.co.uk/discover</a:t>
            </a:r>
            <a:endParaRPr lang="en-US" altLang="en-US" sz="2000" dirty="0">
              <a:solidFill>
                <a:srgbClr val="06B2A9"/>
              </a:solidFill>
              <a:latin typeface="Raleway" charset="0"/>
              <a:ea typeface="Raleway" charset="0"/>
              <a:cs typeface="Raleway" charset="0"/>
            </a:endParaRPr>
          </a:p>
        </p:txBody>
      </p:sp>
      <p:sp>
        <p:nvSpPr>
          <p:cNvPr id="6" name="Title 1"/>
          <p:cNvSpPr txBox="1">
            <a:spLocks/>
          </p:cNvSpPr>
          <p:nvPr/>
        </p:nvSpPr>
        <p:spPr>
          <a:xfrm>
            <a:off x="114299" y="1196096"/>
            <a:ext cx="10515600" cy="10562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WATCH</a:t>
            </a:r>
          </a:p>
          <a:p>
            <a:pPr>
              <a:lnSpc>
                <a:spcPct val="110000"/>
              </a:lnSpc>
            </a:pPr>
            <a:endParaRPr lang="en-US" b="1" dirty="0">
              <a:solidFill>
                <a:srgbClr val="06B2A9"/>
              </a:solidFill>
              <a:latin typeface="Arial" charset="0"/>
              <a:ea typeface="Arial" charset="0"/>
              <a:cs typeface="Arial" charset="0"/>
            </a:endParaRPr>
          </a:p>
        </p:txBody>
      </p:sp>
      <p:sp>
        <p:nvSpPr>
          <p:cNvPr id="7" name="TextBox 6">
            <a:extLst>
              <a:ext uri="{FF2B5EF4-FFF2-40B4-BE49-F238E27FC236}">
                <a16:creationId xmlns:a16="http://schemas.microsoft.com/office/drawing/2014/main" id="{BEB32248-DAAC-484E-8A92-231916209076}"/>
              </a:ext>
            </a:extLst>
          </p:cNvPr>
          <p:cNvSpPr txBox="1"/>
          <p:nvPr/>
        </p:nvSpPr>
        <p:spPr>
          <a:xfrm>
            <a:off x="4767943" y="4263639"/>
            <a:ext cx="7125762" cy="2585323"/>
          </a:xfrm>
          <a:prstGeom prst="rect">
            <a:avLst/>
          </a:prstGeom>
          <a:noFill/>
        </p:spPr>
        <p:txBody>
          <a:bodyPr wrap="square" rtlCol="0">
            <a:spAutoFit/>
          </a:bodyPr>
          <a:lstStyle/>
          <a:p>
            <a:pPr>
              <a:lnSpc>
                <a:spcPct val="90000"/>
              </a:lnSpc>
            </a:pPr>
            <a:r>
              <a:rPr lang="en-US" altLang="en-US" sz="2000" b="1" dirty="0">
                <a:solidFill>
                  <a:schemeClr val="bg1"/>
                </a:solidFill>
                <a:latin typeface="Raleway" charset="0"/>
                <a:ea typeface="Raleway" charset="0"/>
                <a:cs typeface="Raleway" charset="0"/>
              </a:rPr>
              <a:t>RECOMMENDED FILMS:</a:t>
            </a:r>
          </a:p>
          <a:p>
            <a:pPr>
              <a:lnSpc>
                <a:spcPct val="90000"/>
              </a:lnSpc>
            </a:pPr>
            <a:endParaRPr lang="en-US" altLang="en-US" sz="2000" b="1" dirty="0">
              <a:solidFill>
                <a:schemeClr val="bg1"/>
              </a:solidFill>
              <a:latin typeface="Raleway" charset="0"/>
              <a:ea typeface="Raleway" charset="0"/>
              <a:cs typeface="Raleway" charset="0"/>
            </a:endParaRP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The Theory of Everything </a:t>
            </a:r>
            <a:r>
              <a:rPr lang="en-US" altLang="en-US" sz="2000" dirty="0">
                <a:solidFill>
                  <a:schemeClr val="bg1"/>
                </a:solidFill>
                <a:latin typeface="Raleway" charset="0"/>
                <a:ea typeface="Raleway" charset="0"/>
                <a:cs typeface="Raleway" charset="0"/>
              </a:rPr>
              <a:t>(2014), directed by James Marsh</a:t>
            </a: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Einstein and Eddington </a:t>
            </a:r>
            <a:r>
              <a:rPr lang="en-US" altLang="en-US" sz="2000" dirty="0">
                <a:solidFill>
                  <a:schemeClr val="bg1"/>
                </a:solidFill>
                <a:latin typeface="Raleway" charset="0"/>
                <a:ea typeface="Raleway" charset="0"/>
                <a:cs typeface="Raleway" charset="0"/>
              </a:rPr>
              <a:t>(2008), directed by Philip Martin</a:t>
            </a: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Infinity</a:t>
            </a:r>
            <a:r>
              <a:rPr lang="en-US" altLang="en-US" sz="2000" dirty="0">
                <a:solidFill>
                  <a:schemeClr val="bg1"/>
                </a:solidFill>
                <a:latin typeface="Raleway" charset="0"/>
                <a:ea typeface="Raleway" charset="0"/>
                <a:cs typeface="Raleway" charset="0"/>
              </a:rPr>
              <a:t> (1996), directed by Matthew Broderick</a:t>
            </a: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The Abyss </a:t>
            </a:r>
            <a:r>
              <a:rPr lang="en-US" altLang="en-US" sz="2000" dirty="0">
                <a:solidFill>
                  <a:schemeClr val="bg1"/>
                </a:solidFill>
                <a:latin typeface="Raleway" charset="0"/>
                <a:ea typeface="Raleway" charset="0"/>
                <a:cs typeface="Raleway" charset="0"/>
              </a:rPr>
              <a:t>(1989), directed by James Cameron</a:t>
            </a: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The Martian </a:t>
            </a:r>
            <a:r>
              <a:rPr lang="en-US" altLang="en-US" sz="2000" dirty="0">
                <a:solidFill>
                  <a:schemeClr val="bg1"/>
                </a:solidFill>
                <a:latin typeface="Raleway" charset="0"/>
                <a:ea typeface="Raleway" charset="0"/>
                <a:cs typeface="Raleway" charset="0"/>
              </a:rPr>
              <a:t>(2015), directed by Ridley Scott</a:t>
            </a:r>
          </a:p>
          <a:p>
            <a:pPr>
              <a:lnSpc>
                <a:spcPct val="90000"/>
              </a:lnSpc>
            </a:pPr>
            <a:r>
              <a:rPr lang="en-US" altLang="en-US" sz="2000" dirty="0">
                <a:solidFill>
                  <a:schemeClr val="bg1"/>
                </a:solidFill>
                <a:latin typeface="Raleway" charset="0"/>
                <a:ea typeface="Raleway" charset="0"/>
                <a:cs typeface="Raleway" charset="0"/>
              </a:rPr>
              <a:t>•</a:t>
            </a:r>
            <a:r>
              <a:rPr lang="en-US" altLang="en-US" sz="2000" i="1" dirty="0">
                <a:solidFill>
                  <a:schemeClr val="bg1"/>
                </a:solidFill>
                <a:latin typeface="Raleway" charset="0"/>
                <a:ea typeface="Raleway" charset="0"/>
                <a:cs typeface="Raleway" charset="0"/>
              </a:rPr>
              <a:t>Gravity</a:t>
            </a:r>
            <a:r>
              <a:rPr lang="en-US" altLang="en-US" sz="2000" dirty="0">
                <a:solidFill>
                  <a:schemeClr val="bg1"/>
                </a:solidFill>
                <a:latin typeface="Raleway" charset="0"/>
                <a:ea typeface="Raleway" charset="0"/>
                <a:cs typeface="Raleway" charset="0"/>
              </a:rPr>
              <a:t> (2013), directed by Alfonso </a:t>
            </a:r>
            <a:r>
              <a:rPr lang="en-US" altLang="en-US" sz="2000" dirty="0" err="1">
                <a:solidFill>
                  <a:schemeClr val="bg1"/>
                </a:solidFill>
                <a:latin typeface="Raleway" charset="0"/>
                <a:ea typeface="Raleway" charset="0"/>
                <a:cs typeface="Raleway" charset="0"/>
              </a:rPr>
              <a:t>Cuarón</a:t>
            </a:r>
            <a:endParaRPr lang="en-US" altLang="en-US" sz="2000" dirty="0">
              <a:solidFill>
                <a:schemeClr val="bg1"/>
              </a:solidFill>
              <a:latin typeface="Raleway" charset="0"/>
              <a:ea typeface="Raleway" charset="0"/>
              <a:cs typeface="Raleway" charset="0"/>
            </a:endParaRPr>
          </a:p>
          <a:p>
            <a:pPr>
              <a:lnSpc>
                <a:spcPct val="90000"/>
              </a:lnSpc>
            </a:pPr>
            <a:endParaRPr lang="en-US" altLang="en-US" sz="2000" dirty="0">
              <a:solidFill>
                <a:srgbClr val="06B2A9"/>
              </a:solidFill>
              <a:latin typeface="Raleway" charset="0"/>
              <a:ea typeface="Raleway" charset="0"/>
              <a:cs typeface="Raleway" charset="0"/>
            </a:endParaRPr>
          </a:p>
        </p:txBody>
      </p:sp>
      <p:pic>
        <p:nvPicPr>
          <p:cNvPr id="4" name="Picture 3" descr="A person posing for the camera&#10;&#10;Description automatically generated">
            <a:extLst>
              <a:ext uri="{FF2B5EF4-FFF2-40B4-BE49-F238E27FC236}">
                <a16:creationId xmlns:a16="http://schemas.microsoft.com/office/drawing/2014/main" id="{912A754D-0D71-4FA5-BACF-BFF609C23D46}"/>
              </a:ext>
            </a:extLst>
          </p:cNvPr>
          <p:cNvPicPr>
            <a:picLocks noChangeAspect="1"/>
          </p:cNvPicPr>
          <p:nvPr/>
        </p:nvPicPr>
        <p:blipFill>
          <a:blip r:embed="rId9"/>
          <a:stretch>
            <a:fillRect/>
          </a:stretch>
        </p:blipFill>
        <p:spPr>
          <a:xfrm>
            <a:off x="2560862" y="4012841"/>
            <a:ext cx="2043795" cy="2810218"/>
          </a:xfrm>
          <a:prstGeom prst="rect">
            <a:avLst/>
          </a:prstGeom>
        </p:spPr>
      </p:pic>
    </p:spTree>
    <p:extLst>
      <p:ext uri="{BB962C8B-B14F-4D97-AF65-F5344CB8AC3E}">
        <p14:creationId xmlns:p14="http://schemas.microsoft.com/office/powerpoint/2010/main" val="371338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5" y="-538620"/>
            <a:ext cx="12077701" cy="6929039"/>
          </a:xfrm>
          <a:prstGeom prst="rect">
            <a:avLst/>
          </a:prstGeom>
        </p:spPr>
      </p:pic>
      <p:sp>
        <p:nvSpPr>
          <p:cNvPr id="9" name="TextBox 8"/>
          <p:cNvSpPr txBox="1"/>
          <p:nvPr/>
        </p:nvSpPr>
        <p:spPr>
          <a:xfrm>
            <a:off x="3283399" y="3346871"/>
            <a:ext cx="8577947" cy="3139321"/>
          </a:xfrm>
          <a:prstGeom prst="rect">
            <a:avLst/>
          </a:prstGeom>
          <a:noFill/>
        </p:spPr>
        <p:txBody>
          <a:bodyPr wrap="square" rtlCol="0">
            <a:spAutoFit/>
          </a:bodyPr>
          <a:lstStyle/>
          <a:p>
            <a:pPr>
              <a:lnSpc>
                <a:spcPct val="90000"/>
              </a:lnSpc>
            </a:pPr>
            <a:r>
              <a:rPr lang="en-US" altLang="en-US" sz="2800" b="1" dirty="0">
                <a:solidFill>
                  <a:schemeClr val="bg1"/>
                </a:solidFill>
                <a:latin typeface="Raleway" charset="0"/>
                <a:ea typeface="Raleway" charset="0"/>
                <a:cs typeface="Raleway" charset="0"/>
              </a:rPr>
              <a:t>CHECK OUT THESE PODCASTS:</a:t>
            </a:r>
          </a:p>
          <a:p>
            <a:pPr>
              <a:lnSpc>
                <a:spcPct val="90000"/>
              </a:lnSpc>
            </a:pPr>
            <a:r>
              <a:rPr lang="en-US" altLang="en-US" sz="2400" dirty="0">
                <a:solidFill>
                  <a:schemeClr val="bg1"/>
                </a:solidFill>
                <a:latin typeface="Raleway" charset="0"/>
                <a:ea typeface="Raleway" charset="0"/>
                <a:cs typeface="Raleway" charset="0"/>
              </a:rPr>
              <a:t>The Naked Scientists: </a:t>
            </a:r>
            <a:r>
              <a:rPr lang="en-US" altLang="en-US" sz="2400" dirty="0">
                <a:solidFill>
                  <a:srgbClr val="06B2A9"/>
                </a:solidFill>
                <a:latin typeface="Raleway" charset="0"/>
                <a:ea typeface="Raleway" charset="0"/>
                <a:cs typeface="Raleway" charset="0"/>
                <a:hlinkClick r:id="rId4">
                  <a:extLst>
                    <a:ext uri="{A12FA001-AC4F-418D-AE19-62706E023703}">
                      <ahyp:hlinkClr xmlns:ahyp="http://schemas.microsoft.com/office/drawing/2018/hyperlinkcolor" val="tx"/>
                    </a:ext>
                  </a:extLst>
                </a:hlinkClick>
              </a:rPr>
              <a:t>http://www.thenakedscientists.com/HTML/podcasts/</a:t>
            </a:r>
            <a:endParaRPr lang="en-US" altLang="en-US" sz="2400" dirty="0">
              <a:solidFill>
                <a:srgbClr val="06B2A9"/>
              </a:solidFill>
              <a:latin typeface="Raleway" charset="0"/>
              <a:ea typeface="Raleway" charset="0"/>
              <a:cs typeface="Raleway" charset="0"/>
            </a:endParaRPr>
          </a:p>
          <a:p>
            <a:pPr>
              <a:lnSpc>
                <a:spcPct val="90000"/>
              </a:lnSpc>
            </a:pPr>
            <a:r>
              <a:rPr lang="en-US" altLang="en-US" sz="2400" dirty="0">
                <a:solidFill>
                  <a:schemeClr val="bg1"/>
                </a:solidFill>
                <a:latin typeface="Raleway" charset="0"/>
                <a:ea typeface="Raleway" charset="0"/>
                <a:cs typeface="Raleway" charset="0"/>
              </a:rPr>
              <a:t>•University of Oxford Physics: </a:t>
            </a:r>
            <a:r>
              <a:rPr lang="en-US" altLang="en-US" sz="2400" dirty="0">
                <a:solidFill>
                  <a:srgbClr val="06B2A9"/>
                </a:solidFill>
                <a:latin typeface="Raleway" charset="0"/>
                <a:ea typeface="Raleway" charset="0"/>
                <a:cs typeface="Raleway" charset="0"/>
                <a:hlinkClick r:id="rId5">
                  <a:extLst>
                    <a:ext uri="{A12FA001-AC4F-418D-AE19-62706E023703}">
                      <ahyp:hlinkClr xmlns:ahyp="http://schemas.microsoft.com/office/drawing/2018/hyperlinkcolor" val="tx"/>
                    </a:ext>
                  </a:extLst>
                </a:hlinkClick>
              </a:rPr>
              <a:t>https://podcasts.ox.ac.uk/units/department-physics</a:t>
            </a:r>
            <a:endParaRPr lang="en-US" altLang="en-US" sz="2400" dirty="0">
              <a:solidFill>
                <a:srgbClr val="06B2A9"/>
              </a:solidFill>
              <a:latin typeface="Raleway" charset="0"/>
              <a:ea typeface="Raleway" charset="0"/>
              <a:cs typeface="Raleway" charset="0"/>
            </a:endParaRPr>
          </a:p>
          <a:p>
            <a:pPr>
              <a:lnSpc>
                <a:spcPct val="90000"/>
              </a:lnSpc>
            </a:pPr>
            <a:r>
              <a:rPr lang="en-US" altLang="en-US" sz="2400" dirty="0">
                <a:solidFill>
                  <a:schemeClr val="bg1"/>
                </a:solidFill>
                <a:latin typeface="Raleway" charset="0"/>
                <a:ea typeface="Raleway" charset="0"/>
                <a:cs typeface="Raleway" charset="0"/>
              </a:rPr>
              <a:t>•Nature: </a:t>
            </a:r>
            <a:r>
              <a:rPr lang="en-US" altLang="en-US" sz="2400" dirty="0">
                <a:solidFill>
                  <a:srgbClr val="06B2A9"/>
                </a:solidFill>
                <a:latin typeface="Raleway" charset="0"/>
                <a:ea typeface="Raleway" charset="0"/>
                <a:cs typeface="Raleway" charset="0"/>
                <a:hlinkClick r:id="rId6">
                  <a:extLst>
                    <a:ext uri="{A12FA001-AC4F-418D-AE19-62706E023703}">
                      <ahyp:hlinkClr xmlns:ahyp="http://schemas.microsoft.com/office/drawing/2018/hyperlinkcolor" val="tx"/>
                    </a:ext>
                  </a:extLst>
                </a:hlinkClick>
              </a:rPr>
              <a:t>http://www.nature.com/podcast/index.html</a:t>
            </a:r>
            <a:endParaRPr lang="en-US" altLang="en-US" sz="2400" dirty="0">
              <a:solidFill>
                <a:srgbClr val="06B2A9"/>
              </a:solidFill>
              <a:latin typeface="Raleway" charset="0"/>
              <a:ea typeface="Raleway" charset="0"/>
              <a:cs typeface="Raleway" charset="0"/>
            </a:endParaRPr>
          </a:p>
          <a:p>
            <a:pPr>
              <a:lnSpc>
                <a:spcPct val="90000"/>
              </a:lnSpc>
            </a:pPr>
            <a:r>
              <a:rPr lang="en-US" altLang="en-US" sz="2400" dirty="0">
                <a:solidFill>
                  <a:schemeClr val="bg1"/>
                </a:solidFill>
                <a:latin typeface="Raleway" charset="0"/>
                <a:ea typeface="Raleway" charset="0"/>
                <a:cs typeface="Raleway" charset="0"/>
              </a:rPr>
              <a:t>•Science: </a:t>
            </a:r>
            <a:r>
              <a:rPr lang="en-US" altLang="en-US" sz="2400" dirty="0">
                <a:solidFill>
                  <a:srgbClr val="06B2A9"/>
                </a:solidFill>
                <a:latin typeface="Raleway" charset="0"/>
                <a:ea typeface="Raleway" charset="0"/>
                <a:cs typeface="Raleway" charset="0"/>
                <a:hlinkClick r:id="rId7">
                  <a:extLst>
                    <a:ext uri="{A12FA001-AC4F-418D-AE19-62706E023703}">
                      <ahyp:hlinkClr xmlns:ahyp="http://schemas.microsoft.com/office/drawing/2018/hyperlinkcolor" val="tx"/>
                    </a:ext>
                  </a:extLst>
                </a:hlinkClick>
              </a:rPr>
              <a:t>https://www.acs.org/content/acs/en/pressroom/podcasts.html</a:t>
            </a:r>
            <a:endParaRPr lang="en-US" altLang="en-US" sz="2400" dirty="0">
              <a:solidFill>
                <a:srgbClr val="06B2A9"/>
              </a:solidFill>
              <a:latin typeface="Raleway" charset="0"/>
              <a:ea typeface="Raleway" charset="0"/>
              <a:cs typeface="Raleway" charset="0"/>
            </a:endParaRPr>
          </a:p>
        </p:txBody>
      </p:sp>
      <p:sp>
        <p:nvSpPr>
          <p:cNvPr id="6" name="Title 1"/>
          <p:cNvSpPr txBox="1">
            <a:spLocks/>
          </p:cNvSpPr>
          <p:nvPr/>
        </p:nvSpPr>
        <p:spPr>
          <a:xfrm>
            <a:off x="114299" y="1154264"/>
            <a:ext cx="10515600" cy="10562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b="1" u="sng" dirty="0">
                <a:solidFill>
                  <a:srgbClr val="06B2A9"/>
                </a:solidFill>
                <a:latin typeface="Arial" panose="020B0604020202020204" pitchFamily="34" charset="0"/>
                <a:ea typeface="Arial" charset="0"/>
                <a:cs typeface="Arial" panose="020B0604020202020204" pitchFamily="34" charset="0"/>
              </a:rPr>
              <a:t>LISTEN</a:t>
            </a:r>
            <a:endParaRPr lang="en-US" b="1" dirty="0">
              <a:solidFill>
                <a:srgbClr val="06B2A9"/>
              </a:solidFill>
              <a:latin typeface="Arial" charset="0"/>
              <a:ea typeface="Arial" charset="0"/>
              <a:cs typeface="Arial" charset="0"/>
            </a:endParaRPr>
          </a:p>
          <a:p>
            <a:pPr>
              <a:lnSpc>
                <a:spcPct val="110000"/>
              </a:lnSpc>
            </a:pPr>
            <a:endParaRPr lang="en-US" b="1" dirty="0">
              <a:solidFill>
                <a:srgbClr val="06B2A9"/>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149B27B8-CF6C-4AF5-97F2-3250141845AB}"/>
              </a:ext>
            </a:extLst>
          </p:cNvPr>
          <p:cNvSpPr txBox="1"/>
          <p:nvPr/>
        </p:nvSpPr>
        <p:spPr>
          <a:xfrm>
            <a:off x="241525" y="1380079"/>
            <a:ext cx="11295292" cy="1754326"/>
          </a:xfrm>
          <a:prstGeom prst="rect">
            <a:avLst/>
          </a:prstGeom>
          <a:noFill/>
        </p:spPr>
        <p:txBody>
          <a:bodyPr wrap="square" rtlCol="0">
            <a:spAutoFit/>
          </a:bodyPr>
          <a:lstStyle/>
          <a:p>
            <a:pPr>
              <a:lnSpc>
                <a:spcPct val="90000"/>
              </a:lnSpc>
            </a:pPr>
            <a:r>
              <a:rPr lang="en-US" altLang="en-US" sz="2400" b="1" u="sng" dirty="0">
                <a:solidFill>
                  <a:schemeClr val="bg1"/>
                </a:solidFill>
                <a:latin typeface="Raleway" charset="0"/>
                <a:ea typeface="Raleway" charset="0"/>
                <a:cs typeface="Raleway" charset="0"/>
              </a:rPr>
              <a:t>Radio </a:t>
            </a:r>
            <a:r>
              <a:rPr lang="en-US" altLang="en-US" sz="2400" b="1" u="sng" dirty="0" err="1">
                <a:solidFill>
                  <a:schemeClr val="bg1"/>
                </a:solidFill>
                <a:latin typeface="Raleway" charset="0"/>
                <a:ea typeface="Raleway" charset="0"/>
                <a:cs typeface="Raleway" charset="0"/>
              </a:rPr>
              <a:t>programmes</a:t>
            </a:r>
            <a:endParaRPr lang="en-US" altLang="en-US" sz="2400" b="1" u="sng" dirty="0">
              <a:solidFill>
                <a:schemeClr val="bg1"/>
              </a:solidFill>
              <a:latin typeface="Raleway" charset="0"/>
              <a:ea typeface="Raleway" charset="0"/>
              <a:cs typeface="Raleway" charset="0"/>
            </a:endParaRPr>
          </a:p>
          <a:p>
            <a:pPr>
              <a:lnSpc>
                <a:spcPct val="90000"/>
              </a:lnSpc>
            </a:pPr>
            <a:r>
              <a:rPr lang="en-US" altLang="en-US" sz="2400" dirty="0">
                <a:solidFill>
                  <a:schemeClr val="bg1"/>
                </a:solidFill>
                <a:latin typeface="Raleway" charset="0"/>
                <a:ea typeface="Raleway" charset="0"/>
                <a:cs typeface="Raleway" charset="0"/>
              </a:rPr>
              <a:t>•BBC Radio </a:t>
            </a:r>
            <a:r>
              <a:rPr lang="en-US" altLang="en-US" sz="2400" dirty="0" err="1">
                <a:solidFill>
                  <a:schemeClr val="bg1"/>
                </a:solidFill>
                <a:latin typeface="Raleway" charset="0"/>
                <a:ea typeface="Raleway" charset="0"/>
                <a:cs typeface="Raleway" charset="0"/>
              </a:rPr>
              <a:t>Cambridgeshire</a:t>
            </a:r>
            <a:r>
              <a:rPr lang="en-US" altLang="en-US" sz="2400" dirty="0">
                <a:solidFill>
                  <a:schemeClr val="bg1"/>
                </a:solidFill>
                <a:latin typeface="Raleway" charset="0"/>
                <a:ea typeface="Raleway" charset="0"/>
                <a:cs typeface="Raleway" charset="0"/>
              </a:rPr>
              <a:t> - The Naked Scientists </a:t>
            </a:r>
            <a:r>
              <a:rPr lang="en-US" altLang="en-US" sz="2400" dirty="0">
                <a:solidFill>
                  <a:srgbClr val="06B2A9"/>
                </a:solidFill>
                <a:latin typeface="Raleway" charset="0"/>
                <a:ea typeface="Raleway" charset="0"/>
                <a:cs typeface="Raleway" charset="0"/>
                <a:hlinkClick r:id="rId8">
                  <a:extLst>
                    <a:ext uri="{A12FA001-AC4F-418D-AE19-62706E023703}">
                      <ahyp:hlinkClr xmlns:ahyp="http://schemas.microsoft.com/office/drawing/2018/hyperlinkcolor" val="tx"/>
                    </a:ext>
                  </a:extLst>
                </a:hlinkClick>
              </a:rPr>
              <a:t>http://www.bbc.co.uk/programmes/p001d7c7</a:t>
            </a:r>
            <a:endParaRPr lang="en-US" altLang="en-US" sz="2400" dirty="0">
              <a:solidFill>
                <a:srgbClr val="06B2A9"/>
              </a:solidFill>
              <a:latin typeface="Raleway" charset="0"/>
              <a:ea typeface="Raleway" charset="0"/>
              <a:cs typeface="Raleway" charset="0"/>
            </a:endParaRPr>
          </a:p>
          <a:p>
            <a:pPr>
              <a:lnSpc>
                <a:spcPct val="90000"/>
              </a:lnSpc>
            </a:pPr>
            <a:r>
              <a:rPr lang="en-US" altLang="en-US" sz="2400" dirty="0">
                <a:solidFill>
                  <a:schemeClr val="bg1"/>
                </a:solidFill>
                <a:latin typeface="Raleway" charset="0"/>
                <a:ea typeface="Raleway" charset="0"/>
                <a:cs typeface="Raleway" charset="0"/>
              </a:rPr>
              <a:t>•BBC Radio 4 - In our time </a:t>
            </a:r>
            <a:r>
              <a:rPr lang="en-US" altLang="en-US" sz="2400" dirty="0">
                <a:solidFill>
                  <a:srgbClr val="06B2A9"/>
                </a:solidFill>
                <a:latin typeface="Raleway" charset="0"/>
                <a:ea typeface="Raleway" charset="0"/>
                <a:cs typeface="Raleway" charset="0"/>
                <a:hlinkClick r:id="rId9">
                  <a:extLst>
                    <a:ext uri="{A12FA001-AC4F-418D-AE19-62706E023703}">
                      <ahyp:hlinkClr xmlns:ahyp="http://schemas.microsoft.com/office/drawing/2018/hyperlinkcolor" val="tx"/>
                    </a:ext>
                  </a:extLst>
                </a:hlinkClick>
              </a:rPr>
              <a:t>http://www.bbc.co.uk/programmes/b006qykl/episodes/downloads</a:t>
            </a:r>
            <a:r>
              <a:rPr lang="en-US" altLang="en-US" sz="2400" dirty="0">
                <a:solidFill>
                  <a:schemeClr val="bg1"/>
                </a:solidFill>
                <a:latin typeface="Raleway" charset="0"/>
                <a:ea typeface="Raleway" charset="0"/>
                <a:cs typeface="Raleway" charset="0"/>
              </a:rPr>
              <a:t>:</a:t>
            </a:r>
          </a:p>
        </p:txBody>
      </p:sp>
      <p:pic>
        <p:nvPicPr>
          <p:cNvPr id="2" name="Picture 1">
            <a:extLst>
              <a:ext uri="{FF2B5EF4-FFF2-40B4-BE49-F238E27FC236}">
                <a16:creationId xmlns:a16="http://schemas.microsoft.com/office/drawing/2014/main" id="{904F9D9F-E6AD-474D-8D29-4799C25A87AF}"/>
              </a:ext>
            </a:extLst>
          </p:cNvPr>
          <p:cNvPicPr>
            <a:picLocks noChangeAspect="1"/>
          </p:cNvPicPr>
          <p:nvPr/>
        </p:nvPicPr>
        <p:blipFill>
          <a:blip r:embed="rId10"/>
          <a:stretch>
            <a:fillRect/>
          </a:stretch>
        </p:blipFill>
        <p:spPr>
          <a:xfrm>
            <a:off x="241525" y="3337948"/>
            <a:ext cx="2800350" cy="3228975"/>
          </a:xfrm>
          <a:prstGeom prst="rect">
            <a:avLst/>
          </a:prstGeom>
        </p:spPr>
      </p:pic>
    </p:spTree>
    <p:extLst>
      <p:ext uri="{BB962C8B-B14F-4D97-AF65-F5344CB8AC3E}">
        <p14:creationId xmlns:p14="http://schemas.microsoft.com/office/powerpoint/2010/main" val="532266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03951_NEACO_POWERPOINT_TEMPLATE_GENERIC AERIAL" id="{37CC829C-86B3-6541-AFB1-4BBB1EA65F14}" vid="{10D9F2A0-E953-6C44-BF4B-0609D5E6C4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b03951_NEACO_POWERPOINT_TEMPLATE_GENERIC AERIAL (003)</Template>
  <TotalTime>2214</TotalTime>
  <Words>1694</Words>
  <Application>Microsoft Office PowerPoint</Application>
  <PresentationFormat>Widescreen</PresentationFormat>
  <Paragraphs>147</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Raleway</vt:lpstr>
      <vt:lpstr>Raleway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Imogen Pemberton</dc:creator>
  <cp:lastModifiedBy>Desi Gradinarova</cp:lastModifiedBy>
  <cp:revision>96</cp:revision>
  <cp:lastPrinted>2017-05-05T10:55:41Z</cp:lastPrinted>
  <dcterms:created xsi:type="dcterms:W3CDTF">2017-08-30T07:55:30Z</dcterms:created>
  <dcterms:modified xsi:type="dcterms:W3CDTF">2020-04-21T15:40:23Z</dcterms:modified>
</cp:coreProperties>
</file>