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6"/>
  </p:notesMasterIdLst>
  <p:sldIdLst>
    <p:sldId id="302" r:id="rId3"/>
    <p:sldId id="258" r:id="rId4"/>
    <p:sldId id="286" r:id="rId5"/>
    <p:sldId id="287" r:id="rId6"/>
    <p:sldId id="288" r:id="rId7"/>
    <p:sldId id="303" r:id="rId8"/>
    <p:sldId id="309" r:id="rId9"/>
    <p:sldId id="305" r:id="rId10"/>
    <p:sldId id="306" r:id="rId11"/>
    <p:sldId id="307" r:id="rId12"/>
    <p:sldId id="308" r:id="rId13"/>
    <p:sldId id="320" r:id="rId14"/>
    <p:sldId id="3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AF362-C3D9-4632-B784-17F84C5BCBAA}" v="19" dt="2020-06-03T21:52:09.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1166"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i Gradinarova" userId="99c275d9d9041ae3" providerId="LiveId" clId="{BD4AF362-C3D9-4632-B784-17F84C5BCBAA}"/>
    <pc:docChg chg="custSel modSld">
      <pc:chgData name="Desi Gradinarova" userId="99c275d9d9041ae3" providerId="LiveId" clId="{BD4AF362-C3D9-4632-B784-17F84C5BCBAA}" dt="2020-06-03T21:52:09.256" v="23" actId="207"/>
      <pc:docMkLst>
        <pc:docMk/>
      </pc:docMkLst>
      <pc:sldChg chg="modSp mod">
        <pc:chgData name="Desi Gradinarova" userId="99c275d9d9041ae3" providerId="LiveId" clId="{BD4AF362-C3D9-4632-B784-17F84C5BCBAA}" dt="2020-06-03T21:47:18.512" v="4" actId="1076"/>
        <pc:sldMkLst>
          <pc:docMk/>
          <pc:sldMk cId="2631447098" sldId="288"/>
        </pc:sldMkLst>
        <pc:picChg chg="mod">
          <ac:chgData name="Desi Gradinarova" userId="99c275d9d9041ae3" providerId="LiveId" clId="{BD4AF362-C3D9-4632-B784-17F84C5BCBAA}" dt="2020-06-03T21:47:18.512" v="4" actId="1076"/>
          <ac:picMkLst>
            <pc:docMk/>
            <pc:sldMk cId="2631447098" sldId="288"/>
            <ac:picMk id="10" creationId="{00000000-0000-0000-0000-000000000000}"/>
          </ac:picMkLst>
        </pc:picChg>
      </pc:sldChg>
      <pc:sldChg chg="modSp mod">
        <pc:chgData name="Desi Gradinarova" userId="99c275d9d9041ae3" providerId="LiveId" clId="{BD4AF362-C3D9-4632-B784-17F84C5BCBAA}" dt="2020-06-03T21:47:06.745" v="3" actId="1076"/>
        <pc:sldMkLst>
          <pc:docMk/>
          <pc:sldMk cId="1394167583" sldId="303"/>
        </pc:sldMkLst>
        <pc:spChg chg="mod">
          <ac:chgData name="Desi Gradinarova" userId="99c275d9d9041ae3" providerId="LiveId" clId="{BD4AF362-C3D9-4632-B784-17F84C5BCBAA}" dt="2020-06-03T21:46:48.719" v="1" actId="14100"/>
          <ac:spMkLst>
            <pc:docMk/>
            <pc:sldMk cId="1394167583" sldId="303"/>
            <ac:spMk id="4" creationId="{2EDB7F1C-73E8-4AC6-A1E7-24DB62D97D0E}"/>
          </ac:spMkLst>
        </pc:spChg>
        <pc:picChg chg="mod">
          <ac:chgData name="Desi Gradinarova" userId="99c275d9d9041ae3" providerId="LiveId" clId="{BD4AF362-C3D9-4632-B784-17F84C5BCBAA}" dt="2020-06-03T21:47:06.745" v="3" actId="1076"/>
          <ac:picMkLst>
            <pc:docMk/>
            <pc:sldMk cId="1394167583" sldId="303"/>
            <ac:picMk id="10" creationId="{00000000-0000-0000-0000-000000000000}"/>
          </ac:picMkLst>
        </pc:picChg>
      </pc:sldChg>
      <pc:sldChg chg="modSp mod">
        <pc:chgData name="Desi Gradinarova" userId="99c275d9d9041ae3" providerId="LiveId" clId="{BD4AF362-C3D9-4632-B784-17F84C5BCBAA}" dt="2020-06-03T21:49:49.482" v="13" actId="1076"/>
        <pc:sldMkLst>
          <pc:docMk/>
          <pc:sldMk cId="843873100" sldId="305"/>
        </pc:sldMkLst>
        <pc:spChg chg="mod">
          <ac:chgData name="Desi Gradinarova" userId="99c275d9d9041ae3" providerId="LiveId" clId="{BD4AF362-C3D9-4632-B784-17F84C5BCBAA}" dt="2020-06-03T21:49:47.781" v="12" actId="207"/>
          <ac:spMkLst>
            <pc:docMk/>
            <pc:sldMk cId="843873100" sldId="305"/>
            <ac:spMk id="4" creationId="{2EDB7F1C-73E8-4AC6-A1E7-24DB62D97D0E}"/>
          </ac:spMkLst>
        </pc:spChg>
        <pc:picChg chg="mod">
          <ac:chgData name="Desi Gradinarova" userId="99c275d9d9041ae3" providerId="LiveId" clId="{BD4AF362-C3D9-4632-B784-17F84C5BCBAA}" dt="2020-06-03T21:49:49.482" v="13" actId="1076"/>
          <ac:picMkLst>
            <pc:docMk/>
            <pc:sldMk cId="843873100" sldId="305"/>
            <ac:picMk id="10" creationId="{00000000-0000-0000-0000-000000000000}"/>
          </ac:picMkLst>
        </pc:picChg>
      </pc:sldChg>
      <pc:sldChg chg="modSp">
        <pc:chgData name="Desi Gradinarova" userId="99c275d9d9041ae3" providerId="LiveId" clId="{BD4AF362-C3D9-4632-B784-17F84C5BCBAA}" dt="2020-06-03T21:50:21.442" v="15" actId="207"/>
        <pc:sldMkLst>
          <pc:docMk/>
          <pc:sldMk cId="780549014" sldId="306"/>
        </pc:sldMkLst>
        <pc:spChg chg="mod">
          <ac:chgData name="Desi Gradinarova" userId="99c275d9d9041ae3" providerId="LiveId" clId="{BD4AF362-C3D9-4632-B784-17F84C5BCBAA}" dt="2020-06-03T21:50:21.442" v="15" actId="207"/>
          <ac:spMkLst>
            <pc:docMk/>
            <pc:sldMk cId="780549014" sldId="306"/>
            <ac:spMk id="5" creationId="{8F2DBE30-D07A-437D-9A3B-C37D9BFED5C3}"/>
          </ac:spMkLst>
        </pc:spChg>
      </pc:sldChg>
      <pc:sldChg chg="modSp mod">
        <pc:chgData name="Desi Gradinarova" userId="99c275d9d9041ae3" providerId="LiveId" clId="{BD4AF362-C3D9-4632-B784-17F84C5BCBAA}" dt="2020-06-03T21:52:09.256" v="23" actId="207"/>
        <pc:sldMkLst>
          <pc:docMk/>
          <pc:sldMk cId="2404778191" sldId="307"/>
        </pc:sldMkLst>
        <pc:spChg chg="mod">
          <ac:chgData name="Desi Gradinarova" userId="99c275d9d9041ae3" providerId="LiveId" clId="{BD4AF362-C3D9-4632-B784-17F84C5BCBAA}" dt="2020-06-03T21:52:09.256" v="23" actId="207"/>
          <ac:spMkLst>
            <pc:docMk/>
            <pc:sldMk cId="2404778191" sldId="307"/>
            <ac:spMk id="9" creationId="{00000000-0000-0000-0000-000000000000}"/>
          </ac:spMkLst>
        </pc:spChg>
      </pc:sldChg>
      <pc:sldChg chg="modSp mod">
        <pc:chgData name="Desi Gradinarova" userId="99c275d9d9041ae3" providerId="LiveId" clId="{BD4AF362-C3D9-4632-B784-17F84C5BCBAA}" dt="2020-06-03T21:49:18.458" v="10" actId="1076"/>
        <pc:sldMkLst>
          <pc:docMk/>
          <pc:sldMk cId="983475188" sldId="309"/>
        </pc:sldMkLst>
        <pc:spChg chg="mod">
          <ac:chgData name="Desi Gradinarova" userId="99c275d9d9041ae3" providerId="LiveId" clId="{BD4AF362-C3D9-4632-B784-17F84C5BCBAA}" dt="2020-06-03T21:48:02.025" v="6" actId="207"/>
          <ac:spMkLst>
            <pc:docMk/>
            <pc:sldMk cId="983475188" sldId="309"/>
            <ac:spMk id="2" creationId="{946FC448-7797-488E-B0AD-610877E6DB88}"/>
          </ac:spMkLst>
        </pc:spChg>
        <pc:spChg chg="mod">
          <ac:chgData name="Desi Gradinarova" userId="99c275d9d9041ae3" providerId="LiveId" clId="{BD4AF362-C3D9-4632-B784-17F84C5BCBAA}" dt="2020-06-03T21:49:01.308" v="9" actId="207"/>
          <ac:spMkLst>
            <pc:docMk/>
            <pc:sldMk cId="983475188" sldId="309"/>
            <ac:spMk id="4" creationId="{2EDB7F1C-73E8-4AC6-A1E7-24DB62D97D0E}"/>
          </ac:spMkLst>
        </pc:spChg>
        <pc:picChg chg="mod">
          <ac:chgData name="Desi Gradinarova" userId="99c275d9d9041ae3" providerId="LiveId" clId="{BD4AF362-C3D9-4632-B784-17F84C5BCBAA}" dt="2020-06-03T21:49:18.458" v="10" actId="1076"/>
          <ac:picMkLst>
            <pc:docMk/>
            <pc:sldMk cId="983475188" sldId="309"/>
            <ac:picMk id="1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81859-17D6-4707-8447-7FAA7F44FBEC}" type="datetimeFigureOut">
              <a:rPr lang="en-GB" smtClean="0"/>
              <a:t>03/06/2020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B9F11-4D32-42E1-AE23-F40DAFB06A4C}" type="slidenum">
              <a:rPr lang="en-GB" smtClean="0"/>
              <a:t>‹#›</a:t>
            </a:fld>
            <a:endParaRPr lang="en-GB" dirty="0"/>
          </a:p>
        </p:txBody>
      </p:sp>
    </p:spTree>
    <p:extLst>
      <p:ext uri="{BB962C8B-B14F-4D97-AF65-F5344CB8AC3E}">
        <p14:creationId xmlns:p14="http://schemas.microsoft.com/office/powerpoint/2010/main" val="165711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3</a:t>
            </a:fld>
            <a:endParaRPr lang="en-US" dirty="0"/>
          </a:p>
        </p:txBody>
      </p:sp>
    </p:spTree>
    <p:extLst>
      <p:ext uri="{BB962C8B-B14F-4D97-AF65-F5344CB8AC3E}">
        <p14:creationId xmlns:p14="http://schemas.microsoft.com/office/powerpoint/2010/main" val="191923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12</a:t>
            </a:fld>
            <a:endParaRPr lang="en-US" dirty="0"/>
          </a:p>
        </p:txBody>
      </p:sp>
    </p:spTree>
    <p:extLst>
      <p:ext uri="{BB962C8B-B14F-4D97-AF65-F5344CB8AC3E}">
        <p14:creationId xmlns:p14="http://schemas.microsoft.com/office/powerpoint/2010/main" val="387831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13</a:t>
            </a:fld>
            <a:endParaRPr lang="en-US" dirty="0"/>
          </a:p>
        </p:txBody>
      </p:sp>
    </p:spTree>
    <p:extLst>
      <p:ext uri="{BB962C8B-B14F-4D97-AF65-F5344CB8AC3E}">
        <p14:creationId xmlns:p14="http://schemas.microsoft.com/office/powerpoint/2010/main" val="39927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4</a:t>
            </a:fld>
            <a:endParaRPr lang="en-US" dirty="0"/>
          </a:p>
        </p:txBody>
      </p:sp>
    </p:spTree>
    <p:extLst>
      <p:ext uri="{BB962C8B-B14F-4D97-AF65-F5344CB8AC3E}">
        <p14:creationId xmlns:p14="http://schemas.microsoft.com/office/powerpoint/2010/main" val="352583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5</a:t>
            </a:fld>
            <a:endParaRPr lang="en-US" dirty="0"/>
          </a:p>
        </p:txBody>
      </p:sp>
    </p:spTree>
    <p:extLst>
      <p:ext uri="{BB962C8B-B14F-4D97-AF65-F5344CB8AC3E}">
        <p14:creationId xmlns:p14="http://schemas.microsoft.com/office/powerpoint/2010/main" val="181105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6</a:t>
            </a:fld>
            <a:endParaRPr lang="en-US" dirty="0"/>
          </a:p>
        </p:txBody>
      </p:sp>
    </p:spTree>
    <p:extLst>
      <p:ext uri="{BB962C8B-B14F-4D97-AF65-F5344CB8AC3E}">
        <p14:creationId xmlns:p14="http://schemas.microsoft.com/office/powerpoint/2010/main" val="397095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7</a:t>
            </a:fld>
            <a:endParaRPr lang="en-US" dirty="0"/>
          </a:p>
        </p:txBody>
      </p:sp>
    </p:spTree>
    <p:extLst>
      <p:ext uri="{BB962C8B-B14F-4D97-AF65-F5344CB8AC3E}">
        <p14:creationId xmlns:p14="http://schemas.microsoft.com/office/powerpoint/2010/main" val="165302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8</a:t>
            </a:fld>
            <a:endParaRPr lang="en-US" dirty="0"/>
          </a:p>
        </p:txBody>
      </p:sp>
    </p:spTree>
    <p:extLst>
      <p:ext uri="{BB962C8B-B14F-4D97-AF65-F5344CB8AC3E}">
        <p14:creationId xmlns:p14="http://schemas.microsoft.com/office/powerpoint/2010/main" val="345339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9</a:t>
            </a:fld>
            <a:endParaRPr lang="en-US" dirty="0"/>
          </a:p>
        </p:txBody>
      </p:sp>
    </p:spTree>
    <p:extLst>
      <p:ext uri="{BB962C8B-B14F-4D97-AF65-F5344CB8AC3E}">
        <p14:creationId xmlns:p14="http://schemas.microsoft.com/office/powerpoint/2010/main" val="377459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10</a:t>
            </a:fld>
            <a:endParaRPr lang="en-US" dirty="0"/>
          </a:p>
        </p:txBody>
      </p:sp>
    </p:spTree>
    <p:extLst>
      <p:ext uri="{BB962C8B-B14F-4D97-AF65-F5344CB8AC3E}">
        <p14:creationId xmlns:p14="http://schemas.microsoft.com/office/powerpoint/2010/main" val="191923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11</a:t>
            </a:fld>
            <a:endParaRPr lang="en-US" dirty="0"/>
          </a:p>
        </p:txBody>
      </p:sp>
    </p:spTree>
    <p:extLst>
      <p:ext uri="{BB962C8B-B14F-4D97-AF65-F5344CB8AC3E}">
        <p14:creationId xmlns:p14="http://schemas.microsoft.com/office/powerpoint/2010/main" val="126426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D6BB-41C5-4027-A5CB-CF1035E87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303C53-F168-4028-A280-179882E24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9F8DBC-76D3-43CE-86AF-5527C0657847}"/>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5" name="Footer Placeholder 4">
            <a:extLst>
              <a:ext uri="{FF2B5EF4-FFF2-40B4-BE49-F238E27FC236}">
                <a16:creationId xmlns:a16="http://schemas.microsoft.com/office/drawing/2014/main" id="{730F15B5-1DF5-4F5C-B4EE-D30DE4503C4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11B32EA-7206-4A42-898B-2CB5A60531C2}"/>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55814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34E9-43FA-41FD-863D-2309B08977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4173-33EC-41A1-B6FE-C2B2FA673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F1235C-4A71-42B8-8C4D-991F8044D6FB}"/>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5" name="Footer Placeholder 4">
            <a:extLst>
              <a:ext uri="{FF2B5EF4-FFF2-40B4-BE49-F238E27FC236}">
                <a16:creationId xmlns:a16="http://schemas.microsoft.com/office/drawing/2014/main" id="{866D93A5-BE42-4391-B0AF-3D656982ACD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AF3BED-9E0A-4316-ABA1-53B394C91880}"/>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81464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83FAC1-A91A-4CA0-84B9-D9A17D200C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BB7243-20A8-4136-BF0E-4E4725AC3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48A2A-1D7E-4DC6-8601-6799D10CC267}"/>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5" name="Footer Placeholder 4">
            <a:extLst>
              <a:ext uri="{FF2B5EF4-FFF2-40B4-BE49-F238E27FC236}">
                <a16:creationId xmlns:a16="http://schemas.microsoft.com/office/drawing/2014/main" id="{7EFF1373-8BBB-4333-AC7D-2C79A9CB2F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9947CC-4B4F-442E-A511-8C9B72735AE4}"/>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186000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144560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C0C0-DE47-4FB4-836C-6E9DC18D99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8BDFA-6BE2-4B7D-A396-773B5B10B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6FCB0-C8E6-4EF9-A655-37E75B529029}"/>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5" name="Footer Placeholder 4">
            <a:extLst>
              <a:ext uri="{FF2B5EF4-FFF2-40B4-BE49-F238E27FC236}">
                <a16:creationId xmlns:a16="http://schemas.microsoft.com/office/drawing/2014/main" id="{19636658-BBF5-4EB2-AD31-8F49D927857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D793249-18DF-46C0-95DB-66586F081A75}"/>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378668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EA91-3133-4EBF-8A4D-A6797BF08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1E2A45-0B6B-4720-BAEB-69D242171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138FA2-25B0-430D-B97A-D8BD4526DAC0}"/>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5" name="Footer Placeholder 4">
            <a:extLst>
              <a:ext uri="{FF2B5EF4-FFF2-40B4-BE49-F238E27FC236}">
                <a16:creationId xmlns:a16="http://schemas.microsoft.com/office/drawing/2014/main" id="{7D324300-36FA-471A-9FC3-C4B93A4295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6A4C87-F243-4918-9928-752194FB0C37}"/>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219315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39DE-3559-4015-82D3-99F2CE310D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3D369B-A389-4CB7-BA11-21CDE1199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CE5682-DA9E-475A-86D0-ACCEE64271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068532-B797-43A2-9D14-32A0FBA50468}"/>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6" name="Footer Placeholder 5">
            <a:extLst>
              <a:ext uri="{FF2B5EF4-FFF2-40B4-BE49-F238E27FC236}">
                <a16:creationId xmlns:a16="http://schemas.microsoft.com/office/drawing/2014/main" id="{91C46FE2-C78D-41B4-8E39-D0F23F755C5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A416D81-5588-45C2-B86D-4ECBAB9218F7}"/>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37204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ED1B-DB1E-472F-A2B1-3184154B47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FD5ED9-1457-488F-8C8C-95D9602EF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1B977C-EBA8-4CDE-830A-6997816C0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542989-12BF-4210-B0EC-337B19DDB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E26BC-6B7B-4257-839B-975224061E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BD5B2D-A271-4B16-9E4C-EE5BDA2D2491}"/>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8" name="Footer Placeholder 7">
            <a:extLst>
              <a:ext uri="{FF2B5EF4-FFF2-40B4-BE49-F238E27FC236}">
                <a16:creationId xmlns:a16="http://schemas.microsoft.com/office/drawing/2014/main" id="{281140E2-2C0F-4CCC-918F-863A35D6DC6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A8B035C-D302-4C03-80E8-B3095AB6A9D0}"/>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43526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45BA-5254-4F9E-971A-9A5115D657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B90B0E-DA24-40FB-A0F5-EEE0922023F1}"/>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4" name="Footer Placeholder 3">
            <a:extLst>
              <a:ext uri="{FF2B5EF4-FFF2-40B4-BE49-F238E27FC236}">
                <a16:creationId xmlns:a16="http://schemas.microsoft.com/office/drawing/2014/main" id="{434A297F-5A90-46A7-86D5-B9D6DBBF620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0A95529-1391-47CB-A1C2-1D1D1E9EDB5D}"/>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191374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9CAE3-2460-4D16-B5D3-C9E0152550DF}"/>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3" name="Footer Placeholder 2">
            <a:extLst>
              <a:ext uri="{FF2B5EF4-FFF2-40B4-BE49-F238E27FC236}">
                <a16:creationId xmlns:a16="http://schemas.microsoft.com/office/drawing/2014/main" id="{A32D4D89-755C-451E-B861-9A373523BF7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0B146EF-BACE-4DCF-84C0-768D80DDB9DB}"/>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301385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8F92-A57B-4999-BA03-4145390B4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30DECF-2F08-4317-9AB3-733AF473A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51F4A5-11C9-4568-B30E-0D598CF03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DFD43-C271-45E6-8BCF-F0E762A05354}"/>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6" name="Footer Placeholder 5">
            <a:extLst>
              <a:ext uri="{FF2B5EF4-FFF2-40B4-BE49-F238E27FC236}">
                <a16:creationId xmlns:a16="http://schemas.microsoft.com/office/drawing/2014/main" id="{354430F5-F793-4268-8160-77DBE3382C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924719-3B2A-434F-948B-544F891502F1}"/>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406832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60800-5892-4993-A2F9-3CD4C5557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E961FC-E1D8-4CAA-BB5A-CECC90E02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D2CA5E3-E22C-4D11-94EB-E06B8C7D3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75B9F-E5F9-481C-9110-249B0BA81B1B}"/>
              </a:ext>
            </a:extLst>
          </p:cNvPr>
          <p:cNvSpPr>
            <a:spLocks noGrp="1"/>
          </p:cNvSpPr>
          <p:nvPr>
            <p:ph type="dt" sz="half" idx="10"/>
          </p:nvPr>
        </p:nvSpPr>
        <p:spPr/>
        <p:txBody>
          <a:bodyPr/>
          <a:lstStyle/>
          <a:p>
            <a:fld id="{5EEEC82A-E5F4-403D-B4E0-1B7E6FB701D4}" type="datetimeFigureOut">
              <a:rPr lang="en-GB" smtClean="0"/>
              <a:t>03/06/2020</a:t>
            </a:fld>
            <a:endParaRPr lang="en-GB" dirty="0"/>
          </a:p>
        </p:txBody>
      </p:sp>
      <p:sp>
        <p:nvSpPr>
          <p:cNvPr id="6" name="Footer Placeholder 5">
            <a:extLst>
              <a:ext uri="{FF2B5EF4-FFF2-40B4-BE49-F238E27FC236}">
                <a16:creationId xmlns:a16="http://schemas.microsoft.com/office/drawing/2014/main" id="{6BA5E10D-1A23-4BAD-B94D-FBC10B70C6E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850D4A8-0548-40FD-8BDA-5F72AE780D87}"/>
              </a:ext>
            </a:extLst>
          </p:cNvPr>
          <p:cNvSpPr>
            <a:spLocks noGrp="1"/>
          </p:cNvSpPr>
          <p:nvPr>
            <p:ph type="sldNum" sz="quarter" idx="12"/>
          </p:nvPr>
        </p:nvSpPr>
        <p:spPr/>
        <p:txBody>
          <a:bodyPr/>
          <a:lstStyle/>
          <a:p>
            <a:fld id="{88CC0EF8-1DD4-40E1-B8A1-F9E9E16073D8}" type="slidenum">
              <a:rPr lang="en-GB" smtClean="0"/>
              <a:t>‹#›</a:t>
            </a:fld>
            <a:endParaRPr lang="en-GB" dirty="0"/>
          </a:p>
        </p:txBody>
      </p:sp>
    </p:spTree>
    <p:extLst>
      <p:ext uri="{BB962C8B-B14F-4D97-AF65-F5344CB8AC3E}">
        <p14:creationId xmlns:p14="http://schemas.microsoft.com/office/powerpoint/2010/main" val="385265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10A00-E166-45B1-A386-88A128251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27A55D-C9D3-41B4-91B2-E8883A529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B6BC1A-0BC7-4482-A3FD-95118B649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EC82A-E5F4-403D-B4E0-1B7E6FB701D4}" type="datetimeFigureOut">
              <a:rPr lang="en-GB" smtClean="0"/>
              <a:t>03/06/2020</a:t>
            </a:fld>
            <a:endParaRPr lang="en-GB" dirty="0"/>
          </a:p>
        </p:txBody>
      </p:sp>
      <p:sp>
        <p:nvSpPr>
          <p:cNvPr id="5" name="Footer Placeholder 4">
            <a:extLst>
              <a:ext uri="{FF2B5EF4-FFF2-40B4-BE49-F238E27FC236}">
                <a16:creationId xmlns:a16="http://schemas.microsoft.com/office/drawing/2014/main" id="{126A5097-89D4-4557-B95B-1C92C76E76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6638BDD-FAC2-48B5-AA6F-224D591AA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C0EF8-1DD4-40E1-B8A1-F9E9E16073D8}" type="slidenum">
              <a:rPr lang="en-GB" smtClean="0"/>
              <a:t>‹#›</a:t>
            </a:fld>
            <a:endParaRPr lang="en-GB" dirty="0"/>
          </a:p>
        </p:txBody>
      </p:sp>
    </p:spTree>
    <p:extLst>
      <p:ext uri="{BB962C8B-B14F-4D97-AF65-F5344CB8AC3E}">
        <p14:creationId xmlns:p14="http://schemas.microsoft.com/office/powerpoint/2010/main" val="94514484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6/3/2020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dirty="0"/>
          </a:p>
        </p:txBody>
      </p:sp>
    </p:spTree>
    <p:extLst>
      <p:ext uri="{BB962C8B-B14F-4D97-AF65-F5344CB8AC3E}">
        <p14:creationId xmlns:p14="http://schemas.microsoft.com/office/powerpoint/2010/main" val="196651507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lawactually.blogspot.co.uk/" TargetMode="External"/><Relationship Id="rId3" Type="http://schemas.openxmlformats.org/officeDocument/2006/relationships/image" Target="../media/image3.png"/><Relationship Id="rId7" Type="http://schemas.openxmlformats.org/officeDocument/2006/relationships/hyperlink" Target="http://charonqc.wordpress.co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obiterj.blogspot.co.uk/" TargetMode="External"/><Relationship Id="rId5" Type="http://schemas.openxmlformats.org/officeDocument/2006/relationships/hyperlink" Target="http://employmentlawupdate.wordpress.com/" TargetMode="External"/><Relationship Id="rId4" Type="http://schemas.openxmlformats.org/officeDocument/2006/relationships/hyperlink" Target="https://studentblogs.le.ac.uk/la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s://www.facebook.com/TakeYourPlaceHE" TargetMode="External"/><Relationship Id="rId4" Type="http://schemas.openxmlformats.org/officeDocument/2006/relationships/hyperlink" Target="http://www.takeyourplace.ac.uk/" TargetMode="External"/><Relationship Id="rId9" Type="http://schemas.openxmlformats.org/officeDocument/2006/relationships/hyperlink" Target="mailto:Cambs@TakeYourPlace.ac.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9NsAqXfVEA"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myheplus.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pixnio.com/food-and-drink/coffee/reading-table-wood-workspace-business-coffee-cup-document-drink-education-hand"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hyperlink" Target="https://www.newlawjournal.co.uk/" TargetMode="External"/><Relationship Id="rId3" Type="http://schemas.openxmlformats.org/officeDocument/2006/relationships/image" Target="../media/image3.png"/><Relationship Id="rId7" Type="http://schemas.openxmlformats.org/officeDocument/2006/relationships/hyperlink" Target="https://www.allaboutlaw.co.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twitter.com/gdnlaw" TargetMode="External"/><Relationship Id="rId5" Type="http://schemas.openxmlformats.org/officeDocument/2006/relationships/hyperlink" Target="https://pixnio.com/food-and-drink/coffee/reading-table-wood-workspace-business-coffee-cup-document-drink-education-hand"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en.wikinews.org/wiki/England_fans_watch_match_in_cinema" TargetMode="External"/><Relationship Id="rId5" Type="http://schemas.openxmlformats.org/officeDocument/2006/relationships/image" Target="../media/image7.jpg"/><Relationship Id="rId4" Type="http://schemas.openxmlformats.org/officeDocument/2006/relationships/hyperlink" Target="https://www.bbc.co.uk/programmes/p0099v8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witter.com/newlawjournal" TargetMode="External"/><Relationship Id="rId5" Type="http://schemas.openxmlformats.org/officeDocument/2006/relationships/hyperlink" Target="http://thestudentlawyer.com/" TargetMode="External"/><Relationship Id="rId4" Type="http://schemas.openxmlformats.org/officeDocument/2006/relationships/hyperlink" Target="http://www.guardian.co.uk/law/series/student-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11" name="TextBox 10"/>
          <p:cNvSpPr txBox="1"/>
          <p:nvPr/>
        </p:nvSpPr>
        <p:spPr>
          <a:xfrm>
            <a:off x="6871547" y="5976645"/>
            <a:ext cx="2783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6B2A9"/>
                </a:solidFill>
                <a:effectLst/>
                <a:uLnTx/>
                <a:uFillTx/>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865" y="5408948"/>
            <a:ext cx="1979807" cy="420955"/>
          </a:xfrm>
          <a:prstGeom prst="rect">
            <a:avLst/>
          </a:prstGeom>
        </p:spPr>
      </p:pic>
      <p:sp>
        <p:nvSpPr>
          <p:cNvPr id="7" name="TextBox 6"/>
          <p:cNvSpPr txBox="1"/>
          <p:nvPr/>
        </p:nvSpPr>
        <p:spPr>
          <a:xfrm>
            <a:off x="6729092" y="1069311"/>
            <a:ext cx="567890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Explore your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Discover your potential</a:t>
            </a:r>
          </a:p>
        </p:txBody>
      </p:sp>
      <p:sp>
        <p:nvSpPr>
          <p:cNvPr id="2" name="Rectangle 1"/>
          <p:cNvSpPr/>
          <p:nvPr/>
        </p:nvSpPr>
        <p:spPr>
          <a:xfrm>
            <a:off x="417095" y="1069311"/>
            <a:ext cx="6096000" cy="563231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Network for East Anglian Collaborative Outreach (neaco) is a project aimed at increasing the number of young people going into Higher Education. neaco consists of the University of Cambridge (including its Colleges), Anglia Ruskin University, the University of East Anglia, Norwich University of the Arts, and the University of Suffolk.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Take Your Place is the programme which is being run by neaco in schools and colleges in East Anglia. Information about how your personal information will be used by us in connection with the administration of the Take Your Place programme, and for related purposes, is available at https://www.takeyourplace.ac.uk/how-we-use-participant-data.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will also get in touch by email to facilitate your involvement in the Take Your Place programme. Please contact info@takeyourplace.ac.uk if you have any questions about how we use your data.</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17095" y="392202"/>
            <a:ext cx="4666662"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Protection Notice </a:t>
            </a:r>
            <a:endParaRPr kumimoji="0" lang="en-GB"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53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634788" y="1421330"/>
            <a:ext cx="9911205" cy="5816977"/>
          </a:xfrm>
          <a:prstGeom prst="rect">
            <a:avLst/>
          </a:prstGeom>
          <a:noFill/>
        </p:spPr>
        <p:txBody>
          <a:bodyPr wrap="square" rtlCol="0">
            <a:spAutoFit/>
          </a:bodyPr>
          <a:lstStyle/>
          <a:p>
            <a:endParaRPr lang="en-US" sz="2400" b="1" dirty="0"/>
          </a:p>
          <a:p>
            <a:r>
              <a:rPr lang="en-US" sz="2400" dirty="0">
                <a:solidFill>
                  <a:schemeClr val="bg1"/>
                </a:solidFill>
              </a:rPr>
              <a:t>There are several legal blogs that you may find interesting, including:</a:t>
            </a:r>
          </a:p>
          <a:p>
            <a:r>
              <a:rPr lang="en-US" sz="2400" b="1" dirty="0">
                <a:solidFill>
                  <a:srgbClr val="3D938E"/>
                </a:solidFill>
                <a:hlinkClick r:id="rId4">
                  <a:extLst>
                    <a:ext uri="{A12FA001-AC4F-418D-AE19-62706E023703}">
                      <ahyp:hlinkClr xmlns:ahyp="http://schemas.microsoft.com/office/drawing/2018/hyperlinkcolor" val="tx"/>
                    </a:ext>
                  </a:extLst>
                </a:hlinkClick>
              </a:rPr>
              <a:t>University of Leicester Law Blog</a:t>
            </a:r>
            <a:r>
              <a:rPr lang="en-US" sz="2400" dirty="0">
                <a:solidFill>
                  <a:srgbClr val="3D938E"/>
                </a:solidFill>
              </a:rPr>
              <a:t> </a:t>
            </a:r>
            <a:r>
              <a:rPr lang="en-US" sz="2400" dirty="0">
                <a:solidFill>
                  <a:schemeClr val="bg1"/>
                </a:solidFill>
              </a:rPr>
              <a:t>- written by current students.</a:t>
            </a:r>
            <a:br>
              <a:rPr lang="en-US" sz="2400" dirty="0">
                <a:solidFill>
                  <a:schemeClr val="bg1"/>
                </a:solidFill>
              </a:rPr>
            </a:br>
            <a:endParaRPr lang="en-US" sz="2400" dirty="0">
              <a:solidFill>
                <a:schemeClr val="bg1"/>
              </a:solidFill>
            </a:endParaRPr>
          </a:p>
          <a:p>
            <a:r>
              <a:rPr lang="en-US" sz="2400" dirty="0">
                <a:solidFill>
                  <a:schemeClr val="bg1"/>
                </a:solidFill>
              </a:rPr>
              <a:t>The </a:t>
            </a:r>
            <a:r>
              <a:rPr lang="en-US" sz="2400" b="1" dirty="0">
                <a:solidFill>
                  <a:srgbClr val="3D938E"/>
                </a:solidFill>
                <a:hlinkClick r:id="rId5">
                  <a:extLst>
                    <a:ext uri="{A12FA001-AC4F-418D-AE19-62706E023703}">
                      <ahyp:hlinkClr xmlns:ahyp="http://schemas.microsoft.com/office/drawing/2018/hyperlinkcolor" val="tx"/>
                    </a:ext>
                  </a:extLst>
                </a:hlinkClick>
              </a:rPr>
              <a:t>blog of Leicester Law School graduate Philip Henson</a:t>
            </a:r>
            <a:r>
              <a:rPr lang="en-US" sz="2400" dirty="0">
                <a:solidFill>
                  <a:schemeClr val="bg1"/>
                </a:solidFill>
              </a:rPr>
              <a:t>, who is now a partner and Head of Employment Law at an award-winning London Law firm. He is regularly quoted as an expert in employment law in the national, international and HR media; including several appearances on BBC News 24, BBC Radio, ITN News and Sky News.</a:t>
            </a:r>
            <a:br>
              <a:rPr lang="en-US" sz="2400" dirty="0">
                <a:solidFill>
                  <a:schemeClr val="bg1"/>
                </a:solidFill>
              </a:rPr>
            </a:br>
            <a:endParaRPr lang="en-US" sz="2400" dirty="0">
              <a:solidFill>
                <a:schemeClr val="bg1"/>
              </a:solidFill>
            </a:endParaRPr>
          </a:p>
          <a:p>
            <a:r>
              <a:rPr lang="en-US" sz="2400" dirty="0">
                <a:solidFill>
                  <a:schemeClr val="bg1"/>
                </a:solidFill>
              </a:rPr>
              <a:t>Two blogs focusing on legal issues in the UK: </a:t>
            </a:r>
            <a:r>
              <a:rPr lang="en-US" sz="2400" b="1" dirty="0">
                <a:solidFill>
                  <a:srgbClr val="3D938E"/>
                </a:solidFill>
                <a:hlinkClick r:id="rId6">
                  <a:extLst>
                    <a:ext uri="{A12FA001-AC4F-418D-AE19-62706E023703}">
                      <ahyp:hlinkClr xmlns:ahyp="http://schemas.microsoft.com/office/drawing/2018/hyperlinkcolor" val="tx"/>
                    </a:ext>
                  </a:extLst>
                </a:hlinkClick>
              </a:rPr>
              <a:t>Law and Lawyers</a:t>
            </a:r>
            <a:r>
              <a:rPr lang="en-US" sz="2400" dirty="0">
                <a:solidFill>
                  <a:srgbClr val="3D938E"/>
                </a:solidFill>
              </a:rPr>
              <a:t> </a:t>
            </a:r>
            <a:r>
              <a:rPr lang="en-US" sz="2400" dirty="0">
                <a:solidFill>
                  <a:schemeClr val="bg1"/>
                </a:solidFill>
              </a:rPr>
              <a:t>and </a:t>
            </a:r>
            <a:r>
              <a:rPr lang="en-US" sz="2400" b="1" dirty="0">
                <a:solidFill>
                  <a:srgbClr val="3D938E"/>
                </a:solidFill>
                <a:hlinkClick r:id="rId7">
                  <a:extLst>
                    <a:ext uri="{A12FA001-AC4F-418D-AE19-62706E023703}">
                      <ahyp:hlinkClr xmlns:ahyp="http://schemas.microsoft.com/office/drawing/2018/hyperlinkcolor" val="tx"/>
                    </a:ext>
                  </a:extLst>
                </a:hlinkClick>
              </a:rPr>
              <a:t>Charon QC</a:t>
            </a:r>
            <a:r>
              <a:rPr lang="en-US" sz="2400" dirty="0">
                <a:solidFill>
                  <a:schemeClr val="bg1"/>
                </a:solidFill>
              </a:rPr>
              <a:t>.</a:t>
            </a:r>
            <a:br>
              <a:rPr lang="en-US" sz="2400" dirty="0">
                <a:solidFill>
                  <a:schemeClr val="bg1"/>
                </a:solidFill>
              </a:rPr>
            </a:br>
            <a:endParaRPr lang="en-US" sz="2400" dirty="0">
              <a:solidFill>
                <a:schemeClr val="bg1"/>
              </a:solidFill>
            </a:endParaRPr>
          </a:p>
          <a:p>
            <a:r>
              <a:rPr lang="en-US" sz="2400" b="1" dirty="0">
                <a:solidFill>
                  <a:srgbClr val="3D938E"/>
                </a:solidFill>
                <a:hlinkClick r:id="rId8">
                  <a:extLst>
                    <a:ext uri="{A12FA001-AC4F-418D-AE19-62706E023703}">
                      <ahyp:hlinkClr xmlns:ahyp="http://schemas.microsoft.com/office/drawing/2018/hyperlinkcolor" val="tx"/>
                    </a:ext>
                  </a:extLst>
                </a:hlinkClick>
              </a:rPr>
              <a:t>Law Actually</a:t>
            </a:r>
            <a:r>
              <a:rPr lang="en-US" sz="2400" dirty="0">
                <a:solidFill>
                  <a:schemeClr val="bg1"/>
                </a:solidFill>
              </a:rPr>
              <a:t>, the blog of an in-house lawyer from the telecoms industry.</a:t>
            </a:r>
            <a:br>
              <a:rPr lang="en-US" sz="2400" dirty="0"/>
            </a:br>
            <a:br>
              <a:rPr lang="en-US" sz="2400" dirty="0"/>
            </a:br>
            <a:endParaRPr lang="en-US" sz="36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More inspiration</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240477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185339"/>
            <a:ext cx="12077701" cy="6929039"/>
          </a:xfrm>
          <a:prstGeom prst="rect">
            <a:avLst/>
          </a:prstGeom>
        </p:spPr>
      </p:pic>
      <p:sp>
        <p:nvSpPr>
          <p:cNvPr id="9" name="TextBox 8"/>
          <p:cNvSpPr txBox="1"/>
          <p:nvPr/>
        </p:nvSpPr>
        <p:spPr>
          <a:xfrm>
            <a:off x="674370" y="1675040"/>
            <a:ext cx="9911205"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Raleway" charset="0"/>
                <a:ea typeface="Raleway" charset="0"/>
                <a:cs typeface="Raleway" charset="0"/>
              </a:rPr>
              <a:t>We are living through History! </a:t>
            </a:r>
          </a:p>
          <a:p>
            <a:pPr marL="571500" indent="-571500">
              <a:buFont typeface="Arial" panose="020B0604020202020204" pitchFamily="34" charset="0"/>
              <a:buChar char="•"/>
            </a:pPr>
            <a:r>
              <a:rPr lang="en-US" sz="3600" dirty="0">
                <a:solidFill>
                  <a:schemeClr val="bg1"/>
                </a:solidFill>
                <a:latin typeface="Raleway" charset="0"/>
                <a:ea typeface="Raleway" charset="0"/>
                <a:cs typeface="Raleway" charset="0"/>
              </a:rPr>
              <a:t>The coronavirus is already having and will continue to have an impact in legal terms with police being given new powers to ensure people follow restrictions. </a:t>
            </a:r>
          </a:p>
          <a:p>
            <a:pPr marL="571500" indent="-571500">
              <a:buFont typeface="Arial" panose="020B0604020202020204" pitchFamily="34" charset="0"/>
              <a:buChar char="•"/>
            </a:pPr>
            <a:r>
              <a:rPr lang="en-US" sz="3600" dirty="0">
                <a:solidFill>
                  <a:schemeClr val="bg1"/>
                </a:solidFill>
                <a:latin typeface="Raleway" charset="0"/>
                <a:ea typeface="Raleway" charset="0"/>
                <a:cs typeface="Raleway" charset="0"/>
              </a:rPr>
              <a:t>Keep a Law focused diary of the events as they happen. Take note of new laws which are introduced during this time and how these are implemented.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Make the most of now</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312766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1" y="-250521"/>
            <a:ext cx="12077701" cy="6929039"/>
          </a:xfrm>
          <a:prstGeom prst="rect">
            <a:avLst/>
          </a:prstGeom>
        </p:spPr>
      </p:pic>
      <p:sp>
        <p:nvSpPr>
          <p:cNvPr id="9" name="TextBox 8"/>
          <p:cNvSpPr txBox="1"/>
          <p:nvPr/>
        </p:nvSpPr>
        <p:spPr>
          <a:xfrm>
            <a:off x="2405151" y="1408360"/>
            <a:ext cx="8345978" cy="784830"/>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endParaRPr lang="en-GB" b="1" dirty="0"/>
          </a:p>
          <a:p>
            <a:pPr marL="571500" indent="-571500">
              <a:lnSpc>
                <a:spcPct val="90000"/>
              </a:lnSpc>
              <a:buFont typeface="Arial" panose="020B0604020202020204" pitchFamily="34" charset="0"/>
              <a:buChar char="•"/>
            </a:pPr>
            <a:r>
              <a:rPr lang="en-GB" sz="3200" b="1" dirty="0">
                <a:solidFill>
                  <a:schemeClr val="bg1"/>
                </a:solidFill>
                <a:latin typeface="Raleway" panose="020B0503030101060003" pitchFamily="34" charset="0"/>
                <a:hlinkClick r:id="rId4"/>
              </a:rPr>
              <a:t>www.TakeYourPlace.ac.uk</a:t>
            </a:r>
            <a:r>
              <a:rPr lang="en-GB" sz="3200" b="1" dirty="0">
                <a:solidFill>
                  <a:schemeClr val="bg1"/>
                </a:solidFill>
                <a:latin typeface="Raleway" panose="020B0503030101060003" pitchFamily="34" charset="0"/>
              </a:rPr>
              <a:t>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Find Us Online:</a:t>
            </a:r>
            <a:endParaRPr lang="en-US" b="1" dirty="0">
              <a:solidFill>
                <a:srgbClr val="06B2A9"/>
              </a:solidFill>
              <a:latin typeface="Arial" charset="0"/>
              <a:ea typeface="Arial" charset="0"/>
              <a:cs typeface="Arial" charset="0"/>
            </a:endParaRPr>
          </a:p>
        </p:txBody>
      </p:sp>
      <p:pic>
        <p:nvPicPr>
          <p:cNvPr id="2" name="Picture 1"/>
          <p:cNvPicPr>
            <a:picLocks noChangeAspect="1"/>
          </p:cNvPicPr>
          <p:nvPr/>
        </p:nvPicPr>
        <p:blipFill>
          <a:blip r:embed="rId5"/>
          <a:stretch>
            <a:fillRect/>
          </a:stretch>
        </p:blipFill>
        <p:spPr>
          <a:xfrm>
            <a:off x="560539" y="2575389"/>
            <a:ext cx="1295320" cy="1145860"/>
          </a:xfrm>
          <a:prstGeom prst="rect">
            <a:avLst/>
          </a:prstGeom>
        </p:spPr>
      </p:pic>
      <p:pic>
        <p:nvPicPr>
          <p:cNvPr id="3" name="Picture 2"/>
          <p:cNvPicPr>
            <a:picLocks noChangeAspect="1"/>
          </p:cNvPicPr>
          <p:nvPr/>
        </p:nvPicPr>
        <p:blipFill>
          <a:blip r:embed="rId6"/>
          <a:stretch>
            <a:fillRect/>
          </a:stretch>
        </p:blipFill>
        <p:spPr>
          <a:xfrm>
            <a:off x="621773" y="3749880"/>
            <a:ext cx="1228188" cy="1203123"/>
          </a:xfrm>
          <a:prstGeom prst="rect">
            <a:avLst/>
          </a:prstGeom>
        </p:spPr>
      </p:pic>
      <p:pic>
        <p:nvPicPr>
          <p:cNvPr id="4" name="Picture 3"/>
          <p:cNvPicPr>
            <a:picLocks noChangeAspect="1"/>
          </p:cNvPicPr>
          <p:nvPr/>
        </p:nvPicPr>
        <p:blipFill>
          <a:blip r:embed="rId7"/>
          <a:stretch>
            <a:fillRect/>
          </a:stretch>
        </p:blipFill>
        <p:spPr>
          <a:xfrm>
            <a:off x="588207" y="4953003"/>
            <a:ext cx="1295320" cy="129532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224" y="1397538"/>
            <a:ext cx="1123949" cy="1123949"/>
          </a:xfrm>
          <a:prstGeom prst="rect">
            <a:avLst/>
          </a:prstGeom>
        </p:spPr>
      </p:pic>
      <p:sp>
        <p:nvSpPr>
          <p:cNvPr id="11" name="TextBox 10"/>
          <p:cNvSpPr txBox="1"/>
          <p:nvPr/>
        </p:nvSpPr>
        <p:spPr>
          <a:xfrm>
            <a:off x="2405151" y="2860697"/>
            <a:ext cx="8345978" cy="535531"/>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GB" sz="3200" b="1" dirty="0">
                <a:solidFill>
                  <a:schemeClr val="bg1"/>
                </a:solidFill>
                <a:latin typeface="Raleway" panose="020B0503030101060003" pitchFamily="34" charset="0"/>
                <a:hlinkClick r:id="rId9"/>
              </a:rPr>
              <a:t>Cambs@TakeYourPlace.ac.uk</a:t>
            </a:r>
            <a:endParaRPr lang="en-GB" sz="3200" b="1" dirty="0">
              <a:solidFill>
                <a:schemeClr val="bg1"/>
              </a:solidFill>
              <a:latin typeface="Raleway" panose="020B0503030101060003" pitchFamily="34" charset="0"/>
            </a:endParaRPr>
          </a:p>
        </p:txBody>
      </p:sp>
      <p:sp>
        <p:nvSpPr>
          <p:cNvPr id="12" name="TextBox 11"/>
          <p:cNvSpPr txBox="1"/>
          <p:nvPr/>
        </p:nvSpPr>
        <p:spPr>
          <a:xfrm>
            <a:off x="2405151" y="4063735"/>
            <a:ext cx="9729016" cy="535531"/>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GB" sz="3200" dirty="0">
                <a:solidFill>
                  <a:schemeClr val="bg1"/>
                </a:solidFill>
                <a:latin typeface="Raleway" panose="020B0503030101060003" pitchFamily="34" charset="0"/>
                <a:hlinkClick r:id="rId10"/>
              </a:rPr>
              <a:t>https://www.facebook.com/TakeYourPlaceHE</a:t>
            </a:r>
            <a:endParaRPr lang="en-GB" sz="3200" dirty="0">
              <a:solidFill>
                <a:schemeClr val="bg1"/>
              </a:solidFill>
              <a:latin typeface="Raleway" panose="020B0503030101060003" pitchFamily="34" charset="0"/>
            </a:endParaRPr>
          </a:p>
        </p:txBody>
      </p:sp>
      <p:sp>
        <p:nvSpPr>
          <p:cNvPr id="13" name="TextBox 12"/>
          <p:cNvSpPr txBox="1"/>
          <p:nvPr/>
        </p:nvSpPr>
        <p:spPr>
          <a:xfrm>
            <a:off x="2405151" y="5111298"/>
            <a:ext cx="8345978" cy="978729"/>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US" sz="3200" b="1" dirty="0">
                <a:solidFill>
                  <a:schemeClr val="bg1"/>
                </a:solidFill>
                <a:latin typeface="Raleway" panose="020B0503030101060003" pitchFamily="34" charset="0"/>
              </a:rPr>
              <a:t>@TakeYourPlaceHE</a:t>
            </a:r>
          </a:p>
          <a:p>
            <a:pPr marL="571500" indent="-571500">
              <a:lnSpc>
                <a:spcPct val="90000"/>
              </a:lnSpc>
              <a:buFont typeface="Arial" panose="020B0604020202020204" pitchFamily="34" charset="0"/>
              <a:buChar char="•"/>
            </a:pPr>
            <a:r>
              <a:rPr lang="en-US" sz="3200" b="1" dirty="0">
                <a:solidFill>
                  <a:schemeClr val="bg1"/>
                </a:solidFill>
                <a:latin typeface="Raleway" panose="020B0503030101060003" pitchFamily="34" charset="0"/>
              </a:rPr>
              <a:t>@TakeCambs</a:t>
            </a:r>
          </a:p>
        </p:txBody>
      </p:sp>
    </p:spTree>
    <p:extLst>
      <p:ext uri="{BB962C8B-B14F-4D97-AF65-F5344CB8AC3E}">
        <p14:creationId xmlns:p14="http://schemas.microsoft.com/office/powerpoint/2010/main" val="379604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54" y="-2080507"/>
            <a:ext cx="12540294" cy="7194431"/>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My HE+</a:t>
            </a:r>
            <a:endParaRPr lang="en-US"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ED56A801-6C88-439E-8887-39AA33B00509}"/>
              </a:ext>
            </a:extLst>
          </p:cNvPr>
          <p:cNvSpPr txBox="1"/>
          <p:nvPr/>
        </p:nvSpPr>
        <p:spPr>
          <a:xfrm>
            <a:off x="4715692" y="5587678"/>
            <a:ext cx="7419702" cy="523220"/>
          </a:xfrm>
          <a:prstGeom prst="rect">
            <a:avLst/>
          </a:prstGeom>
          <a:noFill/>
        </p:spPr>
        <p:txBody>
          <a:bodyPr wrap="square" rtlCol="0">
            <a:spAutoFit/>
          </a:bodyPr>
          <a:lstStyle/>
          <a:p>
            <a:r>
              <a:rPr lang="en-GB" sz="2800" dirty="0">
                <a:solidFill>
                  <a:srgbClr val="06B2A9"/>
                </a:solidFill>
                <a:hlinkClick r:id="rId5">
                  <a:extLst>
                    <a:ext uri="{A12FA001-AC4F-418D-AE19-62706E023703}">
                      <ahyp:hlinkClr xmlns:ahyp="http://schemas.microsoft.com/office/drawing/2018/hyperlinkcolor" val="tx"/>
                    </a:ext>
                  </a:extLst>
                </a:hlinkClick>
              </a:rPr>
              <a:t>https://www.myheplus.com</a:t>
            </a:r>
            <a:r>
              <a:rPr lang="en-GB" dirty="0">
                <a:solidFill>
                  <a:srgbClr val="06B2A9"/>
                </a:solidFill>
                <a:hlinkClick r:id="rId5">
                  <a:extLst>
                    <a:ext uri="{A12FA001-AC4F-418D-AE19-62706E023703}">
                      <ahyp:hlinkClr xmlns:ahyp="http://schemas.microsoft.com/office/drawing/2018/hyperlinkcolor" val="tx"/>
                    </a:ext>
                  </a:extLst>
                </a:hlinkClick>
              </a:rPr>
              <a:t>/</a:t>
            </a:r>
            <a:endParaRPr lang="en-GB" dirty="0">
              <a:solidFill>
                <a:srgbClr val="06B2A9"/>
              </a:solidFill>
            </a:endParaRPr>
          </a:p>
        </p:txBody>
      </p:sp>
      <p:sp>
        <p:nvSpPr>
          <p:cNvPr id="9" name="TextBox 8">
            <a:extLst>
              <a:ext uri="{FF2B5EF4-FFF2-40B4-BE49-F238E27FC236}">
                <a16:creationId xmlns:a16="http://schemas.microsoft.com/office/drawing/2014/main" id="{BCF577A3-49D6-4779-8E64-B0B517DA3FA3}"/>
              </a:ext>
            </a:extLst>
          </p:cNvPr>
          <p:cNvSpPr txBox="1"/>
          <p:nvPr/>
        </p:nvSpPr>
        <p:spPr>
          <a:xfrm>
            <a:off x="470263" y="1750423"/>
            <a:ext cx="10377928" cy="1323439"/>
          </a:xfrm>
          <a:prstGeom prst="rect">
            <a:avLst/>
          </a:prstGeom>
          <a:noFill/>
        </p:spPr>
        <p:txBody>
          <a:bodyPr wrap="square" rtlCol="0">
            <a:spAutoFit/>
          </a:bodyPr>
          <a:lstStyle/>
          <a:p>
            <a:r>
              <a:rPr lang="en-US" sz="2000" dirty="0">
                <a:solidFill>
                  <a:schemeClr val="bg1"/>
                </a:solidFill>
              </a:rPr>
              <a:t>Thinking about applying to University and looking for ways to explore your subject beyond the curriculum? Then this website is for you. Each topic is produced by Cambridge postgraduate students and academics at the cutting edge of research in their field. The topics provide guided activities, questions to think about and suggestions for further reading. </a:t>
            </a:r>
            <a:endParaRPr lang="en-GB" sz="2000" dirty="0">
              <a:solidFill>
                <a:schemeClr val="bg1"/>
              </a:solidFill>
            </a:endParaRPr>
          </a:p>
        </p:txBody>
      </p:sp>
      <p:sp>
        <p:nvSpPr>
          <p:cNvPr id="14" name="TextBox 13">
            <a:extLst>
              <a:ext uri="{FF2B5EF4-FFF2-40B4-BE49-F238E27FC236}">
                <a16:creationId xmlns:a16="http://schemas.microsoft.com/office/drawing/2014/main" id="{97E5E032-4228-4862-9078-D38AA1E7B192}"/>
              </a:ext>
            </a:extLst>
          </p:cNvPr>
          <p:cNvSpPr txBox="1"/>
          <p:nvPr/>
        </p:nvSpPr>
        <p:spPr>
          <a:xfrm>
            <a:off x="5133704" y="3570625"/>
            <a:ext cx="6191794" cy="1015663"/>
          </a:xfrm>
          <a:prstGeom prst="rect">
            <a:avLst/>
          </a:prstGeom>
          <a:noFill/>
        </p:spPr>
        <p:txBody>
          <a:bodyPr wrap="square" rtlCol="0">
            <a:spAutoFit/>
          </a:bodyPr>
          <a:lstStyle/>
          <a:p>
            <a:r>
              <a:rPr lang="en-US" sz="2000" dirty="0">
                <a:solidFill>
                  <a:schemeClr val="bg1"/>
                </a:solidFill>
              </a:rPr>
              <a:t>The main subject pages also give you a quick guide to what it would be like to study the subject at university level and suggest some further resources to check out. </a:t>
            </a:r>
            <a:endParaRPr lang="en-GB" sz="2000" dirty="0">
              <a:solidFill>
                <a:schemeClr val="bg1"/>
              </a:solidFill>
            </a:endParaRPr>
          </a:p>
        </p:txBody>
      </p:sp>
      <p:sp>
        <p:nvSpPr>
          <p:cNvPr id="15" name="AutoShape 2" descr="Image result for he + cambridge">
            <a:extLst>
              <a:ext uri="{FF2B5EF4-FFF2-40B4-BE49-F238E27FC236}">
                <a16:creationId xmlns:a16="http://schemas.microsoft.com/office/drawing/2014/main" id="{C3D9CB84-A1D4-4690-BC9F-58BADE949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6" name="Picture 15">
            <a:extLst>
              <a:ext uri="{FF2B5EF4-FFF2-40B4-BE49-F238E27FC236}">
                <a16:creationId xmlns:a16="http://schemas.microsoft.com/office/drawing/2014/main" id="{F7CE2AC0-1274-403E-BAB5-9954D9BB4EF5}"/>
              </a:ext>
            </a:extLst>
          </p:cNvPr>
          <p:cNvPicPr>
            <a:picLocks noChangeAspect="1"/>
          </p:cNvPicPr>
          <p:nvPr/>
        </p:nvPicPr>
        <p:blipFill>
          <a:blip r:embed="rId6"/>
          <a:stretch>
            <a:fillRect/>
          </a:stretch>
        </p:blipFill>
        <p:spPr>
          <a:xfrm>
            <a:off x="1087508" y="3612693"/>
            <a:ext cx="2488474" cy="1866356"/>
          </a:xfrm>
          <a:prstGeom prst="rect">
            <a:avLst/>
          </a:prstGeom>
        </p:spPr>
      </p:pic>
    </p:spTree>
    <p:extLst>
      <p:ext uri="{BB962C8B-B14F-4D97-AF65-F5344CB8AC3E}">
        <p14:creationId xmlns:p14="http://schemas.microsoft.com/office/powerpoint/2010/main" val="3403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2529" y="5976451"/>
            <a:ext cx="2783975" cy="338554"/>
          </a:xfrm>
          <a:prstGeom prst="rect">
            <a:avLst/>
          </a:prstGeom>
          <a:noFill/>
        </p:spPr>
        <p:txBody>
          <a:bodyPr wrap="square" rtlCol="0">
            <a:spAutoFit/>
          </a:bodyPr>
          <a:lstStyle/>
          <a:p>
            <a:r>
              <a:rPr lang="en-US" sz="1600" b="1" dirty="0">
                <a:solidFill>
                  <a:srgbClr val="06B2A9"/>
                </a:solidFill>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51" y="5408948"/>
            <a:ext cx="1979807" cy="42095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7" name="TextBox 6"/>
          <p:cNvSpPr txBox="1"/>
          <p:nvPr/>
        </p:nvSpPr>
        <p:spPr>
          <a:xfrm>
            <a:off x="907051" y="1069311"/>
            <a:ext cx="5678906" cy="3231654"/>
          </a:xfrm>
          <a:prstGeom prst="rect">
            <a:avLst/>
          </a:prstGeom>
          <a:noFill/>
        </p:spPr>
        <p:txBody>
          <a:bodyPr wrap="square" rtlCol="0">
            <a:spAutoFit/>
          </a:bodyPr>
          <a:lstStyle/>
          <a:p>
            <a:r>
              <a:rPr lang="en-US" sz="3400" dirty="0">
                <a:solidFill>
                  <a:schemeClr val="bg1"/>
                </a:solidFill>
                <a:latin typeface="Arial" charset="0"/>
                <a:ea typeface="Arial" charset="0"/>
                <a:cs typeface="Arial" charset="0"/>
              </a:rPr>
              <a:t>Explore your options,</a:t>
            </a:r>
          </a:p>
          <a:p>
            <a:r>
              <a:rPr lang="en-US" sz="3400" dirty="0">
                <a:solidFill>
                  <a:schemeClr val="bg1"/>
                </a:solidFill>
                <a:latin typeface="Arial" charset="0"/>
                <a:ea typeface="Arial" charset="0"/>
                <a:cs typeface="Arial" charset="0"/>
              </a:rPr>
              <a:t>Discover your potential</a:t>
            </a:r>
          </a:p>
          <a:p>
            <a:endParaRPr lang="en-US" sz="3400" dirty="0">
              <a:solidFill>
                <a:schemeClr val="bg1"/>
              </a:solidFill>
              <a:latin typeface="Arial" charset="0"/>
              <a:ea typeface="Arial" charset="0"/>
              <a:cs typeface="Arial" charset="0"/>
            </a:endParaRPr>
          </a:p>
          <a:p>
            <a:r>
              <a:rPr lang="en-US" sz="3400" dirty="0">
                <a:solidFill>
                  <a:schemeClr val="bg1"/>
                </a:solidFill>
                <a:latin typeface="Arial" charset="0"/>
                <a:ea typeface="Arial" charset="0"/>
                <a:cs typeface="Arial" charset="0"/>
              </a:rPr>
              <a:t>Helpful resources for anyone interested in studying Law at University. </a:t>
            </a:r>
          </a:p>
        </p:txBody>
      </p:sp>
    </p:spTree>
    <p:extLst>
      <p:ext uri="{BB962C8B-B14F-4D97-AF65-F5344CB8AC3E}">
        <p14:creationId xmlns:p14="http://schemas.microsoft.com/office/powerpoint/2010/main" val="206989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055541" y="1675040"/>
            <a:ext cx="9530034" cy="4524315"/>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This PowerPoint is here to provide you with different  ideas to help and support you with writing a Personal Statement for a Law course at University. </a:t>
            </a:r>
            <a:endParaRPr lang="en-US" sz="2800" dirty="0"/>
          </a:p>
          <a:p>
            <a:pPr marL="571500" indent="-571500">
              <a:buFont typeface="Arial" panose="020B0604020202020204" pitchFamily="34" charset="0"/>
              <a:buChar char="•"/>
            </a:pPr>
            <a:endParaRPr lang="en-US" sz="2800" dirty="0">
              <a:solidFill>
                <a:schemeClr val="bg1"/>
              </a:solidFill>
              <a:latin typeface="Raleway" charset="0"/>
              <a:ea typeface="Raleway" charset="0"/>
              <a:cs typeface="Raleway" charset="0"/>
            </a:endParaRPr>
          </a:p>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We have put together reading lists, preparation ideas and top tips for the application process for university. </a:t>
            </a:r>
          </a:p>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You might not be able to do any practical work experience before you apply to university, but you can gain an insight into Law in lots of other ways. </a:t>
            </a:r>
          </a:p>
          <a:p>
            <a:pPr marL="571500" indent="-571500">
              <a:buFont typeface="Arial" panose="020B0604020202020204" pitchFamily="34" charset="0"/>
              <a:buChar char="•"/>
            </a:pPr>
            <a:endParaRPr lang="en-US" sz="36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Raleway SemiBold" charset="0"/>
                <a:cs typeface="Arial" panose="020B0604020202020204" pitchFamily="34" charset="0"/>
              </a:rPr>
              <a:t>How can we help?</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173598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49277"/>
            <a:ext cx="12077701" cy="6929039"/>
          </a:xfrm>
          <a:prstGeom prst="rect">
            <a:avLst/>
          </a:prstGeom>
        </p:spPr>
      </p:pic>
      <p:sp>
        <p:nvSpPr>
          <p:cNvPr id="9" name="TextBox 8"/>
          <p:cNvSpPr txBox="1"/>
          <p:nvPr/>
        </p:nvSpPr>
        <p:spPr>
          <a:xfrm>
            <a:off x="114298" y="1844515"/>
            <a:ext cx="9530034"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Raleway" charset="0"/>
                <a:ea typeface="Raleway" charset="0"/>
                <a:cs typeface="Raleway" charset="0"/>
              </a:rPr>
              <a:t>Lets start with some reading. We recommend using this time to do some further reading on your chosen subject, as it is  important that your personal statement contains an academic paragraph.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Where do I start?!</a:t>
            </a:r>
            <a:endParaRPr lang="en-US" b="1" dirty="0">
              <a:solidFill>
                <a:srgbClr val="06B2A9"/>
              </a:solidFill>
              <a:latin typeface="Arial" charset="0"/>
              <a:ea typeface="Arial" charset="0"/>
              <a:cs typeface="Arial" charset="0"/>
            </a:endParaRPr>
          </a:p>
        </p:txBody>
      </p:sp>
      <p:pic>
        <p:nvPicPr>
          <p:cNvPr id="1028" name="Picture 4" descr="Image result for reading image">
            <a:extLst>
              <a:ext uri="{FF2B5EF4-FFF2-40B4-BE49-F238E27FC236}">
                <a16:creationId xmlns:a16="http://schemas.microsoft.com/office/drawing/2014/main" id="{50D0B36F-C3BF-4EAE-ADDD-DD532B6CB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072" y="4281679"/>
            <a:ext cx="3657794" cy="205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301" y="152739"/>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spAutoFit/>
          </a:bodyPr>
          <a:lstStyle/>
          <a:p>
            <a:pPr algn="ctr">
              <a:lnSpc>
                <a:spcPct val="110000"/>
              </a:lnSpc>
            </a:pPr>
            <a:r>
              <a:rPr lang="en-US" sz="6000" b="1" u="sng" dirty="0">
                <a:solidFill>
                  <a:srgbClr val="06B2A9"/>
                </a:solidFill>
                <a:latin typeface="Arial" panose="020B0604020202020204" pitchFamily="34" charset="0"/>
                <a:ea typeface="Arial" charset="0"/>
                <a:cs typeface="Arial" panose="020B0604020202020204" pitchFamily="34" charset="0"/>
              </a:rPr>
              <a:t>An Academic Paragraph</a:t>
            </a:r>
            <a:endParaRPr lang="en-US" sz="6000"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8" y="1803748"/>
            <a:ext cx="8417490" cy="3970318"/>
          </a:xfrm>
          <a:prstGeom prst="rect">
            <a:avLst/>
          </a:prstGeom>
          <a:noFill/>
        </p:spPr>
        <p:txBody>
          <a:bodyPr wrap="square" rtlCol="0">
            <a:spAutoFit/>
          </a:bodyPr>
          <a:lstStyle/>
          <a:p>
            <a:r>
              <a:rPr lang="en-GB" sz="3600" dirty="0">
                <a:solidFill>
                  <a:schemeClr val="bg1"/>
                </a:solidFill>
                <a:latin typeface="Raleway" panose="020B0503030101060003" pitchFamily="34" charset="0"/>
              </a:rPr>
              <a:t>Having an academic paragraph in your personal statement is really important and we suggest using the following reading lists to help. You can use this paragraph to analyse a small piece of text from a relevant book/journal, article or performance. </a:t>
            </a:r>
          </a:p>
        </p:txBody>
      </p:sp>
      <p:pic>
        <p:nvPicPr>
          <p:cNvPr id="2050" name="Picture 2" descr="Image result for performing while reading">
            <a:extLst>
              <a:ext uri="{FF2B5EF4-FFF2-40B4-BE49-F238E27FC236}">
                <a16:creationId xmlns:a16="http://schemas.microsoft.com/office/drawing/2014/main" id="{0A50DEBB-CBB1-4352-B3F0-6B55F86E5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930" y="2652643"/>
            <a:ext cx="2538521" cy="30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4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8763"/>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452" y="-128763"/>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spAutoFit/>
          </a:bodyPr>
          <a:lstStyle/>
          <a:p>
            <a:pPr algn="ctr">
              <a:lnSpc>
                <a:spcPct val="110000"/>
              </a:lnSpc>
            </a:pPr>
            <a:r>
              <a:rPr lang="en-US" sz="6000" b="1" u="sng" dirty="0">
                <a:solidFill>
                  <a:srgbClr val="06B2A9"/>
                </a:solidFill>
                <a:latin typeface="Arial" panose="020B0604020202020204" pitchFamily="34" charset="0"/>
                <a:ea typeface="Arial" charset="0"/>
                <a:cs typeface="Arial" panose="020B0604020202020204" pitchFamily="34" charset="0"/>
              </a:rPr>
              <a:t>Reading suggestions</a:t>
            </a:r>
            <a:endParaRPr lang="en-US" sz="6000"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8" y="1803748"/>
            <a:ext cx="8417490" cy="646331"/>
          </a:xfrm>
          <a:prstGeom prst="rect">
            <a:avLst/>
          </a:prstGeom>
          <a:noFill/>
        </p:spPr>
        <p:txBody>
          <a:bodyPr wrap="square" rtlCol="0">
            <a:spAutoFit/>
          </a:bodyPr>
          <a:lstStyle/>
          <a:p>
            <a:endParaRPr lang="en-GB" sz="3600" dirty="0">
              <a:solidFill>
                <a:schemeClr val="bg1"/>
              </a:solidFill>
              <a:latin typeface="Raleway" panose="020B0503030101060003" pitchFamily="34" charset="0"/>
            </a:endParaRPr>
          </a:p>
        </p:txBody>
      </p:sp>
      <p:pic>
        <p:nvPicPr>
          <p:cNvPr id="2050" name="Picture 2">
            <a:extLst>
              <a:ext uri="{FF2B5EF4-FFF2-40B4-BE49-F238E27FC236}">
                <a16:creationId xmlns:a16="http://schemas.microsoft.com/office/drawing/2014/main" id="{0A50DEBB-CBB1-4352-B3F0-6B55F86E5D17}"/>
              </a:ext>
            </a:extLst>
          </p:cNvPr>
          <p:cNvPicPr>
            <a:picLocks noChangeAspect="1" noChangeArrowheads="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bwMode="auto">
          <a:xfrm>
            <a:off x="9084930" y="3352728"/>
            <a:ext cx="2538521" cy="1694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DB7F1C-73E8-4AC6-A1E7-24DB62D97D0E}"/>
              </a:ext>
            </a:extLst>
          </p:cNvPr>
          <p:cNvSpPr txBox="1"/>
          <p:nvPr/>
        </p:nvSpPr>
        <p:spPr>
          <a:xfrm>
            <a:off x="646545" y="1736436"/>
            <a:ext cx="7657385" cy="5755422"/>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bg1"/>
                </a:solidFill>
              </a:rPr>
              <a:t> </a:t>
            </a:r>
            <a:r>
              <a:rPr lang="en-GB" sz="2800" i="1" dirty="0">
                <a:solidFill>
                  <a:schemeClr val="bg1"/>
                </a:solidFill>
              </a:rPr>
              <a:t>About Law </a:t>
            </a:r>
            <a:r>
              <a:rPr lang="en-GB" sz="2800" dirty="0">
                <a:solidFill>
                  <a:schemeClr val="bg1"/>
                </a:solidFill>
              </a:rPr>
              <a:t>– Tony </a:t>
            </a:r>
            <a:r>
              <a:rPr lang="en-GB" sz="2800" dirty="0" err="1">
                <a:solidFill>
                  <a:schemeClr val="bg1"/>
                </a:solidFill>
              </a:rPr>
              <a:t>Honoré</a:t>
            </a:r>
            <a:endParaRPr lang="en-GB" sz="2800" dirty="0">
              <a:solidFill>
                <a:schemeClr val="bg1"/>
              </a:solidFill>
            </a:endParaRPr>
          </a:p>
          <a:p>
            <a:pPr marL="285750" indent="-285750">
              <a:buFont typeface="Arial" panose="020B0604020202020204" pitchFamily="34" charset="0"/>
              <a:buChar char="•"/>
            </a:pPr>
            <a:r>
              <a:rPr lang="en-US" sz="2800" i="1" dirty="0">
                <a:solidFill>
                  <a:schemeClr val="bg1"/>
                </a:solidFill>
              </a:rPr>
              <a:t>Landmarks in the Law</a:t>
            </a:r>
            <a:r>
              <a:rPr lang="en-US" sz="2800" dirty="0">
                <a:solidFill>
                  <a:schemeClr val="bg1"/>
                </a:solidFill>
              </a:rPr>
              <a:t> – Lord Denning</a:t>
            </a:r>
          </a:p>
          <a:p>
            <a:pPr marL="285750" indent="-285750">
              <a:buFont typeface="Arial" panose="020B0604020202020204" pitchFamily="34" charset="0"/>
              <a:buChar char="•"/>
            </a:pPr>
            <a:r>
              <a:rPr lang="en-US" sz="2800" i="1" dirty="0">
                <a:solidFill>
                  <a:schemeClr val="bg1"/>
                </a:solidFill>
              </a:rPr>
              <a:t>Letters to a Law Student</a:t>
            </a:r>
            <a:r>
              <a:rPr lang="en-US" sz="2800" dirty="0">
                <a:solidFill>
                  <a:schemeClr val="bg1"/>
                </a:solidFill>
              </a:rPr>
              <a:t> – Nicholas McBride</a:t>
            </a:r>
          </a:p>
          <a:p>
            <a:pPr marL="285750" indent="-285750">
              <a:buFont typeface="Arial" panose="020B0604020202020204" pitchFamily="34" charset="0"/>
              <a:buChar char="•"/>
            </a:pPr>
            <a:r>
              <a:rPr lang="en-GB" sz="2800" i="1" dirty="0">
                <a:solidFill>
                  <a:schemeClr val="bg1"/>
                </a:solidFill>
              </a:rPr>
              <a:t>Bleak House</a:t>
            </a:r>
            <a:r>
              <a:rPr lang="en-GB" sz="2800" dirty="0">
                <a:solidFill>
                  <a:schemeClr val="bg1"/>
                </a:solidFill>
              </a:rPr>
              <a:t> – Charles Dickens</a:t>
            </a:r>
          </a:p>
          <a:p>
            <a:pPr marL="285750" indent="-285750">
              <a:buFont typeface="Arial" panose="020B0604020202020204" pitchFamily="34" charset="0"/>
              <a:buChar char="•"/>
            </a:pPr>
            <a:r>
              <a:rPr lang="en-US" sz="2800" i="1" dirty="0">
                <a:solidFill>
                  <a:schemeClr val="bg1"/>
                </a:solidFill>
              </a:rPr>
              <a:t>Learning the Law</a:t>
            </a:r>
            <a:r>
              <a:rPr lang="en-US" sz="2800" dirty="0">
                <a:solidFill>
                  <a:schemeClr val="bg1"/>
                </a:solidFill>
              </a:rPr>
              <a:t> – Glanville Williams</a:t>
            </a:r>
          </a:p>
          <a:p>
            <a:pPr marL="285750" indent="-285750">
              <a:buFont typeface="Arial" panose="020B0604020202020204" pitchFamily="34" charset="0"/>
              <a:buChar char="•"/>
            </a:pPr>
            <a:r>
              <a:rPr lang="en-GB" sz="2800" i="1" dirty="0">
                <a:solidFill>
                  <a:schemeClr val="bg1"/>
                </a:solidFill>
              </a:rPr>
              <a:t>To Kill a Mockingbird </a:t>
            </a:r>
            <a:r>
              <a:rPr lang="en-GB" sz="2800" dirty="0">
                <a:solidFill>
                  <a:schemeClr val="bg1"/>
                </a:solidFill>
              </a:rPr>
              <a:t>– Harper Lee</a:t>
            </a:r>
          </a:p>
          <a:p>
            <a:pPr marL="285750" indent="-285750">
              <a:buFont typeface="Arial" panose="020B0604020202020204" pitchFamily="34" charset="0"/>
              <a:buChar char="•"/>
            </a:pPr>
            <a:r>
              <a:rPr lang="en-US" sz="2800" i="1" dirty="0">
                <a:solidFill>
                  <a:schemeClr val="bg1"/>
                </a:solidFill>
              </a:rPr>
              <a:t>Jeremy Hutchinson’s Case Histories</a:t>
            </a:r>
            <a:r>
              <a:rPr lang="en-US" sz="2800" dirty="0">
                <a:solidFill>
                  <a:schemeClr val="bg1"/>
                </a:solidFill>
              </a:rPr>
              <a:t> – Thomas Grant</a:t>
            </a:r>
          </a:p>
          <a:p>
            <a:pPr marL="285750" indent="-285750">
              <a:buFont typeface="Arial" panose="020B0604020202020204" pitchFamily="34" charset="0"/>
              <a:buChar char="•"/>
            </a:pPr>
            <a:r>
              <a:rPr lang="en-GB" sz="2800" i="1" dirty="0">
                <a:solidFill>
                  <a:schemeClr val="bg1"/>
                </a:solidFill>
              </a:rPr>
              <a:t>Winning Arguments</a:t>
            </a:r>
            <a:r>
              <a:rPr lang="en-GB" sz="2800" dirty="0">
                <a:solidFill>
                  <a:schemeClr val="bg1"/>
                </a:solidFill>
              </a:rPr>
              <a:t> – Jay Heinrichs</a:t>
            </a:r>
          </a:p>
          <a:p>
            <a:pPr marL="285750" indent="-285750">
              <a:buFont typeface="Arial" panose="020B0604020202020204" pitchFamily="34" charset="0"/>
              <a:buChar char="•"/>
            </a:pPr>
            <a:r>
              <a:rPr lang="en-US" sz="2800" i="1" dirty="0">
                <a:solidFill>
                  <a:schemeClr val="bg1"/>
                </a:solidFill>
              </a:rPr>
              <a:t>Lord Denning, A Life </a:t>
            </a:r>
            <a:r>
              <a:rPr lang="en-US" sz="2800" dirty="0">
                <a:solidFill>
                  <a:schemeClr val="bg1"/>
                </a:solidFill>
              </a:rPr>
              <a:t>– Iris Freeman</a:t>
            </a:r>
          </a:p>
          <a:p>
            <a:pPr marL="285750" indent="-285750" fontAlgn="base">
              <a:buFont typeface="Arial" panose="020B0604020202020204" pitchFamily="34" charset="0"/>
              <a:buChar char="•"/>
            </a:pPr>
            <a:r>
              <a:rPr lang="en-US" sz="2800" i="1" dirty="0">
                <a:solidFill>
                  <a:schemeClr val="bg1"/>
                </a:solidFill>
              </a:rPr>
              <a:t>On Liberty</a:t>
            </a:r>
            <a:r>
              <a:rPr lang="en-US" sz="2800" dirty="0">
                <a:solidFill>
                  <a:schemeClr val="bg1"/>
                </a:solidFill>
              </a:rPr>
              <a:t> – John Stuart Mill</a:t>
            </a:r>
          </a:p>
          <a:p>
            <a:br>
              <a:rPr lang="en-US" dirty="0"/>
            </a:br>
            <a:endParaRPr lang="en-GB"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39416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8763"/>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810" y="-13115"/>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spAutoFit/>
          </a:bodyPr>
          <a:lstStyle/>
          <a:p>
            <a:pPr algn="ctr">
              <a:lnSpc>
                <a:spcPct val="110000"/>
              </a:lnSpc>
            </a:pPr>
            <a:r>
              <a:rPr lang="en-US" sz="6000" b="1" u="sng" dirty="0">
                <a:solidFill>
                  <a:srgbClr val="06B2A9"/>
                </a:solidFill>
                <a:latin typeface="Arial" panose="020B0604020202020204" pitchFamily="34" charset="0"/>
                <a:ea typeface="Arial" charset="0"/>
                <a:cs typeface="Arial" panose="020B0604020202020204" pitchFamily="34" charset="0"/>
              </a:rPr>
              <a:t>Newspapers and Journals</a:t>
            </a:r>
            <a:endParaRPr lang="en-US" sz="6000"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8" y="1803748"/>
            <a:ext cx="8417490" cy="646331"/>
          </a:xfrm>
          <a:prstGeom prst="rect">
            <a:avLst/>
          </a:prstGeom>
          <a:noFill/>
        </p:spPr>
        <p:txBody>
          <a:bodyPr wrap="square" rtlCol="0">
            <a:spAutoFit/>
          </a:bodyPr>
          <a:lstStyle/>
          <a:p>
            <a:endParaRPr lang="en-GB" sz="3600" dirty="0">
              <a:solidFill>
                <a:schemeClr val="bg1"/>
              </a:solidFill>
              <a:latin typeface="Raleway" panose="020B0503030101060003" pitchFamily="34" charset="0"/>
            </a:endParaRPr>
          </a:p>
        </p:txBody>
      </p:sp>
      <p:pic>
        <p:nvPicPr>
          <p:cNvPr id="2050" name="Picture 2">
            <a:extLst>
              <a:ext uri="{FF2B5EF4-FFF2-40B4-BE49-F238E27FC236}">
                <a16:creationId xmlns:a16="http://schemas.microsoft.com/office/drawing/2014/main" id="{0A50DEBB-CBB1-4352-B3F0-6B55F86E5D17}"/>
              </a:ext>
            </a:extLst>
          </p:cNvPr>
          <p:cNvPicPr>
            <a:picLocks noChangeAspect="1" noChangeArrowheads="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bwMode="auto">
          <a:xfrm>
            <a:off x="9084930" y="3352728"/>
            <a:ext cx="2538521" cy="1694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DB7F1C-73E8-4AC6-A1E7-24DB62D97D0E}"/>
              </a:ext>
            </a:extLst>
          </p:cNvPr>
          <p:cNvSpPr txBox="1"/>
          <p:nvPr/>
        </p:nvSpPr>
        <p:spPr>
          <a:xfrm>
            <a:off x="568549" y="1421330"/>
            <a:ext cx="7735381" cy="7048083"/>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bg1"/>
                </a:solidFill>
              </a:rPr>
              <a:t> The following newspapers have specific sections for legal news:</a:t>
            </a:r>
          </a:p>
          <a:p>
            <a:pPr marL="285750" indent="-285750">
              <a:buFont typeface="Arial" panose="020B0604020202020204" pitchFamily="34" charset="0"/>
              <a:buChar char="•"/>
            </a:pPr>
            <a:r>
              <a:rPr lang="en-GB" sz="2800" dirty="0">
                <a:solidFill>
                  <a:schemeClr val="bg1"/>
                </a:solidFill>
              </a:rPr>
              <a:t>The Independent</a:t>
            </a:r>
          </a:p>
          <a:p>
            <a:pPr marL="285750" indent="-285750">
              <a:buFont typeface="Arial" panose="020B0604020202020204" pitchFamily="34" charset="0"/>
              <a:buChar char="•"/>
            </a:pPr>
            <a:r>
              <a:rPr lang="en-GB" sz="2800" dirty="0">
                <a:solidFill>
                  <a:schemeClr val="bg1"/>
                </a:solidFill>
              </a:rPr>
              <a:t>The Daily Telegraph</a:t>
            </a:r>
          </a:p>
          <a:p>
            <a:pPr marL="285750" indent="-285750">
              <a:buFont typeface="Arial" panose="020B0604020202020204" pitchFamily="34" charset="0"/>
              <a:buChar char="•"/>
            </a:pPr>
            <a:r>
              <a:rPr lang="en-GB" sz="2800" dirty="0">
                <a:solidFill>
                  <a:schemeClr val="bg1"/>
                </a:solidFill>
              </a:rPr>
              <a:t>The Guardian </a:t>
            </a:r>
            <a:r>
              <a:rPr lang="en-US" dirty="0">
                <a:solidFill>
                  <a:schemeClr val="bg1"/>
                </a:solidFill>
              </a:rPr>
              <a:t> </a:t>
            </a:r>
            <a:r>
              <a:rPr lang="en-US" sz="2400" dirty="0">
                <a:solidFill>
                  <a:schemeClr val="bg1"/>
                </a:solidFill>
              </a:rPr>
              <a:t>(Follow them on Twitter: </a:t>
            </a:r>
            <a:r>
              <a:rPr lang="en-US" sz="2400" b="1" dirty="0">
                <a:solidFill>
                  <a:srgbClr val="3D938E"/>
                </a:solidFill>
                <a:hlinkClick r:id="rId6">
                  <a:extLst>
                    <a:ext uri="{A12FA001-AC4F-418D-AE19-62706E023703}">
                      <ahyp:hlinkClr xmlns:ahyp="http://schemas.microsoft.com/office/drawing/2018/hyperlinkcolor" val="tx"/>
                    </a:ext>
                  </a:extLst>
                </a:hlinkClick>
              </a:rPr>
              <a:t>@</a:t>
            </a:r>
            <a:r>
              <a:rPr lang="en-US" sz="2400" b="1" dirty="0" err="1">
                <a:solidFill>
                  <a:srgbClr val="3D938E"/>
                </a:solidFill>
                <a:hlinkClick r:id="rId6">
                  <a:extLst>
                    <a:ext uri="{A12FA001-AC4F-418D-AE19-62706E023703}">
                      <ahyp:hlinkClr xmlns:ahyp="http://schemas.microsoft.com/office/drawing/2018/hyperlinkcolor" val="tx"/>
                    </a:ext>
                  </a:extLst>
                </a:hlinkClick>
              </a:rPr>
              <a:t>GdnLaw</a:t>
            </a:r>
            <a:r>
              <a:rPr lang="en-US" sz="2400" dirty="0">
                <a:solidFill>
                  <a:schemeClr val="bg1"/>
                </a:solidFill>
              </a:rPr>
              <a:t>)</a:t>
            </a:r>
            <a:endParaRPr lang="en-GB" sz="2400" dirty="0">
              <a:solidFill>
                <a:schemeClr val="bg1"/>
              </a:solidFill>
            </a:endParaRPr>
          </a:p>
          <a:p>
            <a:endParaRPr lang="en-GB" sz="2800" dirty="0">
              <a:solidFill>
                <a:schemeClr val="bg1"/>
              </a:solidFill>
            </a:endParaRPr>
          </a:p>
          <a:p>
            <a:r>
              <a:rPr lang="en-GB" sz="2800" dirty="0">
                <a:solidFill>
                  <a:schemeClr val="bg1"/>
                </a:solidFill>
              </a:rPr>
              <a:t>All About Law - </a:t>
            </a:r>
            <a:r>
              <a:rPr lang="en-GB" sz="2800" dirty="0">
                <a:solidFill>
                  <a:srgbClr val="3D938E"/>
                </a:solidFill>
                <a:hlinkClick r:id="rId7">
                  <a:extLst>
                    <a:ext uri="{A12FA001-AC4F-418D-AE19-62706E023703}">
                      <ahyp:hlinkClr xmlns:ahyp="http://schemas.microsoft.com/office/drawing/2018/hyperlinkcolor" val="tx"/>
                    </a:ext>
                  </a:extLst>
                </a:hlinkClick>
              </a:rPr>
              <a:t>https://www.allaboutlaw.co.uk/</a:t>
            </a:r>
            <a:endParaRPr lang="en-GB" sz="2800" dirty="0">
              <a:solidFill>
                <a:srgbClr val="3D938E"/>
              </a:solidFill>
            </a:endParaRPr>
          </a:p>
          <a:p>
            <a:endParaRPr lang="en-GB" sz="2800" dirty="0">
              <a:solidFill>
                <a:schemeClr val="bg1"/>
              </a:solidFill>
            </a:endParaRPr>
          </a:p>
          <a:p>
            <a:r>
              <a:rPr lang="en-GB" sz="2800" dirty="0">
                <a:solidFill>
                  <a:srgbClr val="3D938E"/>
                </a:solidFill>
                <a:hlinkClick r:id="rId8">
                  <a:extLst>
                    <a:ext uri="{A12FA001-AC4F-418D-AE19-62706E023703}">
                      <ahyp:hlinkClr xmlns:ahyp="http://schemas.microsoft.com/office/drawing/2018/hyperlinkcolor" val="tx"/>
                    </a:ext>
                  </a:extLst>
                </a:hlinkClick>
              </a:rPr>
              <a:t>https://www.newlawjournal.co.uk/</a:t>
            </a:r>
            <a:endParaRPr lang="en-GB" sz="2800" dirty="0">
              <a:solidFill>
                <a:srgbClr val="3D938E"/>
              </a:solidFill>
            </a:endParaRPr>
          </a:p>
          <a:p>
            <a:endParaRPr lang="en-GB" sz="2800" dirty="0"/>
          </a:p>
          <a:p>
            <a:endParaRPr lang="en-GB" sz="2800" dirty="0"/>
          </a:p>
          <a:p>
            <a:endParaRPr lang="en-GB" sz="2800" dirty="0"/>
          </a:p>
          <a:p>
            <a:endParaRPr lang="en-GB" sz="2800" dirty="0"/>
          </a:p>
          <a:p>
            <a:endParaRPr lang="en-GB" sz="2800" dirty="0"/>
          </a:p>
          <a:p>
            <a:br>
              <a:rPr lang="en-US" dirty="0"/>
            </a:br>
            <a:endParaRPr lang="en-GB"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98347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201" y="101871"/>
            <a:ext cx="5442886"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960712"/>
          </a:xfrm>
          <a:prstGeom prst="rect">
            <a:avLst/>
          </a:prstGeom>
        </p:spPr>
        <p:txBody>
          <a:bodyPr wrap="square">
            <a:spAutoFit/>
          </a:bodyPr>
          <a:lstStyle/>
          <a:p>
            <a:pPr algn="ctr">
              <a:lnSpc>
                <a:spcPct val="110000"/>
              </a:lnSpc>
            </a:pPr>
            <a:r>
              <a:rPr lang="en-US" sz="5400" b="1" u="sng" dirty="0">
                <a:solidFill>
                  <a:srgbClr val="06B2A9"/>
                </a:solidFill>
                <a:ea typeface="Arial" charset="0"/>
                <a:cs typeface="Arial" panose="020B0604020202020204" pitchFamily="34" charset="0"/>
              </a:rPr>
              <a:t>Film &amp; Documentary suggestions </a:t>
            </a:r>
            <a:endParaRPr lang="en-US" sz="5400" b="1" dirty="0">
              <a:solidFill>
                <a:srgbClr val="06B2A9"/>
              </a:solidFill>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697509" y="1716575"/>
            <a:ext cx="8417490" cy="646331"/>
          </a:xfrm>
          <a:prstGeom prst="rect">
            <a:avLst/>
          </a:prstGeom>
          <a:noFill/>
        </p:spPr>
        <p:txBody>
          <a:bodyPr wrap="square" rtlCol="0">
            <a:spAutoFit/>
          </a:bodyPr>
          <a:lstStyle/>
          <a:p>
            <a:endParaRPr lang="en-GB" sz="3600" dirty="0">
              <a:solidFill>
                <a:schemeClr val="bg1"/>
              </a:solidFill>
              <a:latin typeface="Raleway" panose="020B0503030101060003" pitchFamily="34" charset="0"/>
            </a:endParaRPr>
          </a:p>
        </p:txBody>
      </p:sp>
      <p:sp>
        <p:nvSpPr>
          <p:cNvPr id="4" name="TextBox 3">
            <a:extLst>
              <a:ext uri="{FF2B5EF4-FFF2-40B4-BE49-F238E27FC236}">
                <a16:creationId xmlns:a16="http://schemas.microsoft.com/office/drawing/2014/main" id="{2EDB7F1C-73E8-4AC6-A1E7-24DB62D97D0E}"/>
              </a:ext>
            </a:extLst>
          </p:cNvPr>
          <p:cNvSpPr txBox="1"/>
          <p:nvPr/>
        </p:nvSpPr>
        <p:spPr>
          <a:xfrm>
            <a:off x="641537" y="1443255"/>
            <a:ext cx="8234106" cy="4985980"/>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bg1"/>
                </a:solidFill>
              </a:rPr>
              <a:t> </a:t>
            </a:r>
            <a:r>
              <a:rPr lang="en-GB" sz="2400" b="1" dirty="0">
                <a:solidFill>
                  <a:schemeClr val="bg1"/>
                </a:solidFill>
              </a:rPr>
              <a:t>Try these movies and documentaries which might provide inspiration for further study:</a:t>
            </a:r>
          </a:p>
          <a:p>
            <a:pPr marL="285750" indent="-285750">
              <a:buFont typeface="Arial" panose="020B0604020202020204" pitchFamily="34" charset="0"/>
              <a:buChar char="•"/>
            </a:pPr>
            <a:endParaRPr lang="en-GB" sz="2400" b="1" dirty="0">
              <a:solidFill>
                <a:schemeClr val="bg1"/>
              </a:solidFill>
            </a:endParaRPr>
          </a:p>
          <a:p>
            <a:pPr marL="285750" indent="-285750">
              <a:buFont typeface="Arial" panose="020B0604020202020204" pitchFamily="34" charset="0"/>
              <a:buChar char="•"/>
            </a:pPr>
            <a:r>
              <a:rPr lang="en-US" sz="2800" i="1" dirty="0">
                <a:solidFill>
                  <a:schemeClr val="bg1"/>
                </a:solidFill>
              </a:rPr>
              <a:t>On the Basis of Sex</a:t>
            </a:r>
            <a:r>
              <a:rPr lang="en-US" sz="2800" dirty="0">
                <a:solidFill>
                  <a:schemeClr val="bg1"/>
                </a:solidFill>
              </a:rPr>
              <a:t> is a biopic based on the life of Supreme Court Justice Ruth Bader Ginsburg. </a:t>
            </a:r>
          </a:p>
          <a:p>
            <a:pPr marL="285750" indent="-285750">
              <a:buFont typeface="Arial" panose="020B0604020202020204" pitchFamily="34" charset="0"/>
              <a:buChar char="•"/>
            </a:pPr>
            <a:r>
              <a:rPr lang="en-US" sz="2800" i="1" dirty="0">
                <a:solidFill>
                  <a:schemeClr val="bg1"/>
                </a:solidFill>
              </a:rPr>
              <a:t>The Client</a:t>
            </a:r>
            <a:r>
              <a:rPr lang="en-US" sz="2800" dirty="0">
                <a:solidFill>
                  <a:schemeClr val="bg1"/>
                </a:solidFill>
              </a:rPr>
              <a:t>  - depicts one of the less-dramatized areas of law: dependency law.</a:t>
            </a:r>
          </a:p>
          <a:p>
            <a:pPr marL="285750" indent="-285750">
              <a:buFont typeface="Arial" panose="020B0604020202020204" pitchFamily="34" charset="0"/>
              <a:buChar char="•"/>
            </a:pPr>
            <a:r>
              <a:rPr lang="en-GB" sz="2800" i="1" dirty="0">
                <a:solidFill>
                  <a:schemeClr val="bg1"/>
                </a:solidFill>
              </a:rPr>
              <a:t>Hot Coffee – </a:t>
            </a:r>
            <a:r>
              <a:rPr lang="en-GB" sz="2800" dirty="0">
                <a:solidFill>
                  <a:schemeClr val="bg1"/>
                </a:solidFill>
              </a:rPr>
              <a:t>documentary which features the now famous  Liebeck v. McDonald’s case. </a:t>
            </a:r>
          </a:p>
          <a:p>
            <a:pPr marL="285750" indent="-285750">
              <a:buFont typeface="Arial" panose="020B0604020202020204" pitchFamily="34" charset="0"/>
              <a:buChar char="•"/>
            </a:pPr>
            <a:r>
              <a:rPr lang="en-GB" sz="2800" dirty="0">
                <a:solidFill>
                  <a:schemeClr val="bg1"/>
                </a:solidFill>
              </a:rPr>
              <a:t>The Legal World, BBC documentary</a:t>
            </a:r>
            <a:r>
              <a:rPr lang="en-GB" sz="2800" dirty="0"/>
              <a:t> </a:t>
            </a:r>
            <a:r>
              <a:rPr lang="en-GB" sz="2800" dirty="0">
                <a:solidFill>
                  <a:srgbClr val="3D938E"/>
                </a:solidFill>
                <a:hlinkClick r:id="rId4">
                  <a:extLst>
                    <a:ext uri="{A12FA001-AC4F-418D-AE19-62706E023703}">
                      <ahyp:hlinkClr xmlns:ahyp="http://schemas.microsoft.com/office/drawing/2018/hyperlinkcolor" val="tx"/>
                    </a:ext>
                  </a:extLst>
                </a:hlinkClick>
              </a:rPr>
              <a:t>https://www.bbc.co.uk/programmes/p0099v89</a:t>
            </a:r>
            <a:endParaRPr lang="en-GB" sz="2800" dirty="0">
              <a:solidFill>
                <a:srgbClr val="3D938E"/>
              </a:solidFill>
            </a:endParaRPr>
          </a:p>
          <a:p>
            <a:pPr marL="285750" indent="-285750">
              <a:buFont typeface="Arial" panose="020B0604020202020204" pitchFamily="34" charset="0"/>
              <a:buChar char="•"/>
            </a:pPr>
            <a:endParaRPr lang="en-GB" dirty="0"/>
          </a:p>
        </p:txBody>
      </p:sp>
      <p:pic>
        <p:nvPicPr>
          <p:cNvPr id="7" name="Picture 6" descr="A flat screen television sits in front of a crowd&#10;&#10;Description automatically generated">
            <a:extLst>
              <a:ext uri="{FF2B5EF4-FFF2-40B4-BE49-F238E27FC236}">
                <a16:creationId xmlns:a16="http://schemas.microsoft.com/office/drawing/2014/main" id="{1F1B2014-B732-4257-B479-13D3E7ACD98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25674" y="4385659"/>
            <a:ext cx="3234413" cy="2425810"/>
          </a:xfrm>
          <a:prstGeom prst="rect">
            <a:avLst/>
          </a:prstGeom>
        </p:spPr>
      </p:pic>
    </p:spTree>
    <p:extLst>
      <p:ext uri="{BB962C8B-B14F-4D97-AF65-F5344CB8AC3E}">
        <p14:creationId xmlns:p14="http://schemas.microsoft.com/office/powerpoint/2010/main" val="84387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500" y="153368"/>
            <a:ext cx="5442886"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332591" y="365125"/>
            <a:ext cx="10717315" cy="735586"/>
          </a:xfrm>
          <a:prstGeom prst="rect">
            <a:avLst/>
          </a:prstGeom>
        </p:spPr>
        <p:txBody>
          <a:bodyPr wrap="square">
            <a:spAutoFit/>
          </a:bodyPr>
          <a:lstStyle/>
          <a:p>
            <a:pPr algn="ctr">
              <a:lnSpc>
                <a:spcPct val="110000"/>
              </a:lnSpc>
            </a:pPr>
            <a:r>
              <a:rPr lang="en-US" sz="4000" b="1" u="sng" dirty="0">
                <a:solidFill>
                  <a:srgbClr val="06B2A9"/>
                </a:solidFill>
                <a:ea typeface="Arial" charset="0"/>
                <a:cs typeface="Arial" panose="020B0604020202020204" pitchFamily="34" charset="0"/>
              </a:rPr>
              <a:t>Other ways to get inspired about Law </a:t>
            </a:r>
            <a:endParaRPr lang="en-US" sz="4000" b="1" dirty="0">
              <a:solidFill>
                <a:srgbClr val="06B2A9"/>
              </a:solidFill>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697509" y="1716575"/>
            <a:ext cx="8417490" cy="646331"/>
          </a:xfrm>
          <a:prstGeom prst="rect">
            <a:avLst/>
          </a:prstGeom>
          <a:noFill/>
        </p:spPr>
        <p:txBody>
          <a:bodyPr wrap="square" rtlCol="0">
            <a:spAutoFit/>
          </a:bodyPr>
          <a:lstStyle/>
          <a:p>
            <a:endParaRPr lang="en-GB" sz="3600" dirty="0">
              <a:solidFill>
                <a:schemeClr val="bg1"/>
              </a:solidFill>
              <a:latin typeface="Raleway" panose="020B0503030101060003" pitchFamily="34" charset="0"/>
            </a:endParaRPr>
          </a:p>
        </p:txBody>
      </p:sp>
      <p:sp>
        <p:nvSpPr>
          <p:cNvPr id="5" name="TextBox 4">
            <a:extLst>
              <a:ext uri="{FF2B5EF4-FFF2-40B4-BE49-F238E27FC236}">
                <a16:creationId xmlns:a16="http://schemas.microsoft.com/office/drawing/2014/main" id="{8F2DBE30-D07A-437D-9A3B-C37D9BFED5C3}"/>
              </a:ext>
            </a:extLst>
          </p:cNvPr>
          <p:cNvSpPr txBox="1"/>
          <p:nvPr/>
        </p:nvSpPr>
        <p:spPr>
          <a:xfrm>
            <a:off x="250614" y="1380097"/>
            <a:ext cx="11407986" cy="5324535"/>
          </a:xfrm>
          <a:prstGeom prst="rect">
            <a:avLst/>
          </a:prstGeom>
          <a:noFill/>
        </p:spPr>
        <p:txBody>
          <a:bodyPr wrap="square" rtlCol="0">
            <a:spAutoFit/>
          </a:bodyPr>
          <a:lstStyle/>
          <a:p>
            <a:r>
              <a:rPr lang="en-US" sz="2800" dirty="0">
                <a:solidFill>
                  <a:schemeClr val="bg1"/>
                </a:solidFill>
              </a:rPr>
              <a:t>The Guardian website have published "</a:t>
            </a:r>
            <a:r>
              <a:rPr lang="en-US" sz="2800" b="1" dirty="0">
                <a:solidFill>
                  <a:schemeClr val="bg1"/>
                </a:solidFill>
                <a:hlinkClick r:id="rId4">
                  <a:extLst>
                    <a:ext uri="{A12FA001-AC4F-418D-AE19-62706E023703}">
                      <ahyp:hlinkClr xmlns:ahyp="http://schemas.microsoft.com/office/drawing/2018/hyperlinkcolor" val="tx"/>
                    </a:ext>
                  </a:extLst>
                </a:hlinkClick>
              </a:rPr>
              <a:t>Law: a student guide</a:t>
            </a:r>
            <a:r>
              <a:rPr lang="en-US" sz="2800" dirty="0">
                <a:solidFill>
                  <a:schemeClr val="bg1"/>
                </a:solidFill>
              </a:rPr>
              <a:t>" with interesting articles about what to expect whilst studying law at university: </a:t>
            </a:r>
            <a:br>
              <a:rPr lang="en-US" sz="2800" b="1" dirty="0">
                <a:solidFill>
                  <a:schemeClr val="bg1"/>
                </a:solidFill>
                <a:hlinkClick r:id="rId4">
                  <a:extLst>
                    <a:ext uri="{A12FA001-AC4F-418D-AE19-62706E023703}">
                      <ahyp:hlinkClr xmlns:ahyp="http://schemas.microsoft.com/office/drawing/2018/hyperlinkcolor" val="tx"/>
                    </a:ext>
                  </a:extLst>
                </a:hlinkClick>
              </a:rPr>
            </a:br>
            <a:br>
              <a:rPr lang="en-US" sz="2800" b="1" dirty="0">
                <a:solidFill>
                  <a:schemeClr val="bg1"/>
                </a:solidFill>
                <a:hlinkClick r:id="rId4">
                  <a:extLst>
                    <a:ext uri="{A12FA001-AC4F-418D-AE19-62706E023703}">
                      <ahyp:hlinkClr xmlns:ahyp="http://schemas.microsoft.com/office/drawing/2018/hyperlinkcolor" val="tx"/>
                    </a:ext>
                  </a:extLst>
                </a:hlinkClick>
              </a:rPr>
            </a:br>
            <a:endParaRPr lang="en-US" sz="2800" dirty="0">
              <a:solidFill>
                <a:schemeClr val="bg1"/>
              </a:solidFill>
            </a:endParaRPr>
          </a:p>
          <a:p>
            <a:r>
              <a:rPr lang="en-US" sz="2800" b="1" dirty="0">
                <a:solidFill>
                  <a:schemeClr val="bg1"/>
                </a:solidFill>
                <a:hlinkClick r:id="rId5">
                  <a:extLst>
                    <a:ext uri="{A12FA001-AC4F-418D-AE19-62706E023703}">
                      <ahyp:hlinkClr xmlns:ahyp="http://schemas.microsoft.com/office/drawing/2018/hyperlinkcolor" val="tx"/>
                    </a:ext>
                  </a:extLst>
                </a:hlinkClick>
              </a:rPr>
              <a:t>The Student Lawyer</a:t>
            </a:r>
            <a:r>
              <a:rPr lang="en-US" sz="2800" dirty="0">
                <a:solidFill>
                  <a:schemeClr val="bg1"/>
                </a:solidFill>
              </a:rPr>
              <a:t> is a free online resource that brings together legal news and articles in an accessible format for future lawyers. The site is written by law students or </a:t>
            </a:r>
            <a:r>
              <a:rPr lang="en-US" sz="2800" dirty="0" err="1">
                <a:solidFill>
                  <a:schemeClr val="bg1"/>
                </a:solidFill>
              </a:rPr>
              <a:t>practising</a:t>
            </a:r>
            <a:r>
              <a:rPr lang="en-US" sz="2800" dirty="0">
                <a:solidFill>
                  <a:schemeClr val="bg1"/>
                </a:solidFill>
              </a:rPr>
              <a:t> professionals and is intended for law students of all levels. </a:t>
            </a:r>
            <a:br>
              <a:rPr lang="en-US" sz="2800" b="1" dirty="0">
                <a:solidFill>
                  <a:schemeClr val="bg1"/>
                </a:solidFill>
                <a:hlinkClick r:id="rId5">
                  <a:extLst>
                    <a:ext uri="{A12FA001-AC4F-418D-AE19-62706E023703}">
                      <ahyp:hlinkClr xmlns:ahyp="http://schemas.microsoft.com/office/drawing/2018/hyperlinkcolor" val="tx"/>
                    </a:ext>
                  </a:extLst>
                </a:hlinkClick>
              </a:rPr>
            </a:br>
            <a:br>
              <a:rPr lang="en-US" sz="2800" b="1" dirty="0">
                <a:solidFill>
                  <a:schemeClr val="bg1"/>
                </a:solidFill>
                <a:hlinkClick r:id="rId5">
                  <a:extLst>
                    <a:ext uri="{A12FA001-AC4F-418D-AE19-62706E023703}">
                      <ahyp:hlinkClr xmlns:ahyp="http://schemas.microsoft.com/office/drawing/2018/hyperlinkcolor" val="tx"/>
                    </a:ext>
                  </a:extLst>
                </a:hlinkClick>
              </a:rPr>
            </a:br>
            <a:endParaRPr lang="en-US" sz="2800" dirty="0">
              <a:solidFill>
                <a:schemeClr val="bg1"/>
              </a:solidFill>
            </a:endParaRPr>
          </a:p>
          <a:p>
            <a:r>
              <a:rPr lang="en-US" sz="2800" dirty="0">
                <a:solidFill>
                  <a:schemeClr val="bg1"/>
                </a:solidFill>
              </a:rPr>
              <a:t>The Twitter feed of the New Weekly Law Journal: </a:t>
            </a:r>
            <a:r>
              <a:rPr lang="en-US" sz="2800" b="1" dirty="0">
                <a:solidFill>
                  <a:srgbClr val="3D938E"/>
                </a:solidFill>
                <a:hlinkClick r:id="rId6">
                  <a:extLst>
                    <a:ext uri="{A12FA001-AC4F-418D-AE19-62706E023703}">
                      <ahyp:hlinkClr xmlns:ahyp="http://schemas.microsoft.com/office/drawing/2018/hyperlinkcolor" val="tx"/>
                    </a:ext>
                  </a:extLst>
                </a:hlinkClick>
              </a:rPr>
              <a:t>@</a:t>
            </a:r>
            <a:r>
              <a:rPr lang="en-US" sz="2800" b="1" dirty="0" err="1">
                <a:solidFill>
                  <a:srgbClr val="3D938E"/>
                </a:solidFill>
                <a:hlinkClick r:id="rId6">
                  <a:extLst>
                    <a:ext uri="{A12FA001-AC4F-418D-AE19-62706E023703}">
                      <ahyp:hlinkClr xmlns:ahyp="http://schemas.microsoft.com/office/drawing/2018/hyperlinkcolor" val="tx"/>
                    </a:ext>
                  </a:extLst>
                </a:hlinkClick>
              </a:rPr>
              <a:t>newlawjournal</a:t>
            </a:r>
            <a:endParaRPr lang="en-US" sz="2800" dirty="0">
              <a:solidFill>
                <a:srgbClr val="3D938E"/>
              </a:solidFill>
            </a:endParaRPr>
          </a:p>
          <a:p>
            <a:endParaRPr lang="en-GB" sz="3200" dirty="0"/>
          </a:p>
        </p:txBody>
      </p:sp>
    </p:spTree>
    <p:extLst>
      <p:ext uri="{BB962C8B-B14F-4D97-AF65-F5344CB8AC3E}">
        <p14:creationId xmlns:p14="http://schemas.microsoft.com/office/powerpoint/2010/main" val="780549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03951_NEACO_POWERPOINT_TEMPLATE_GENERIC AERIAL" id="{37CC829C-86B3-6541-AFB1-4BBB1EA65F14}" vid="{10D9F2A0-E953-6C44-BF4B-0609D5E6C4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TotalTime>
  <Words>1008</Words>
  <Application>Microsoft Office PowerPoint</Application>
  <PresentationFormat>Widescreen</PresentationFormat>
  <Paragraphs>94</Paragraphs>
  <Slides>13</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Raleway</vt:lpstr>
      <vt:lpstr>Raleway SemiBold</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Grove, Jennie</dc:creator>
  <cp:lastModifiedBy>Desi Gradinarova</cp:lastModifiedBy>
  <cp:revision>27</cp:revision>
  <dcterms:created xsi:type="dcterms:W3CDTF">2020-03-23T15:28:29Z</dcterms:created>
  <dcterms:modified xsi:type="dcterms:W3CDTF">2020-06-03T21:52:16Z</dcterms:modified>
</cp:coreProperties>
</file>